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74" r:id="rId2"/>
    <p:sldMasterId id="2147483660" r:id="rId3"/>
  </p:sldMasterIdLst>
  <p:notesMasterIdLst>
    <p:notesMasterId r:id="rId59"/>
  </p:notesMasterIdLst>
  <p:sldIdLst>
    <p:sldId id="260" r:id="rId4"/>
    <p:sldId id="267" r:id="rId5"/>
    <p:sldId id="268" r:id="rId6"/>
    <p:sldId id="318" r:id="rId7"/>
    <p:sldId id="274" r:id="rId8"/>
    <p:sldId id="275" r:id="rId9"/>
    <p:sldId id="319" r:id="rId10"/>
    <p:sldId id="276" r:id="rId11"/>
    <p:sldId id="320" r:id="rId12"/>
    <p:sldId id="278" r:id="rId13"/>
    <p:sldId id="279" r:id="rId14"/>
    <p:sldId id="277" r:id="rId15"/>
    <p:sldId id="321" r:id="rId16"/>
    <p:sldId id="280" r:id="rId17"/>
    <p:sldId id="281" r:id="rId18"/>
    <p:sldId id="322" r:id="rId19"/>
    <p:sldId id="283" r:id="rId20"/>
    <p:sldId id="284" r:id="rId21"/>
    <p:sldId id="323" r:id="rId22"/>
    <p:sldId id="285" r:id="rId23"/>
    <p:sldId id="325" r:id="rId24"/>
    <p:sldId id="327" r:id="rId25"/>
    <p:sldId id="286" r:id="rId26"/>
    <p:sldId id="287" r:id="rId27"/>
    <p:sldId id="303" r:id="rId28"/>
    <p:sldId id="288" r:id="rId29"/>
    <p:sldId id="289" r:id="rId30"/>
    <p:sldId id="290" r:id="rId31"/>
    <p:sldId id="291" r:id="rId32"/>
    <p:sldId id="292" r:id="rId33"/>
    <p:sldId id="304" r:id="rId34"/>
    <p:sldId id="293" r:id="rId35"/>
    <p:sldId id="294" r:id="rId36"/>
    <p:sldId id="296" r:id="rId37"/>
    <p:sldId id="272" r:id="rId38"/>
    <p:sldId id="273" r:id="rId39"/>
    <p:sldId id="328" r:id="rId40"/>
    <p:sldId id="295" r:id="rId41"/>
    <p:sldId id="298" r:id="rId42"/>
    <p:sldId id="299" r:id="rId43"/>
    <p:sldId id="300" r:id="rId44"/>
    <p:sldId id="302" r:id="rId45"/>
    <p:sldId id="301" r:id="rId46"/>
    <p:sldId id="305" r:id="rId47"/>
    <p:sldId id="307" r:id="rId48"/>
    <p:sldId id="306" r:id="rId49"/>
    <p:sldId id="317" r:id="rId50"/>
    <p:sldId id="329" r:id="rId51"/>
    <p:sldId id="330" r:id="rId52"/>
    <p:sldId id="297" r:id="rId53"/>
    <p:sldId id="312" r:id="rId54"/>
    <p:sldId id="331" r:id="rId55"/>
    <p:sldId id="271" r:id="rId56"/>
    <p:sldId id="270" r:id="rId57"/>
    <p:sldId id="269"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E5D7"/>
    <a:srgbClr val="FED603"/>
    <a:srgbClr val="6D2790"/>
    <a:srgbClr val="212121"/>
    <a:srgbClr val="00A4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71"/>
    <p:restoredTop sz="88185" autoAdjust="0"/>
  </p:normalViewPr>
  <p:slideViewPr>
    <p:cSldViewPr snapToGrid="0" snapToObjects="1">
      <p:cViewPr varScale="1">
        <p:scale>
          <a:sx n="102" d="100"/>
          <a:sy n="102" d="100"/>
        </p:scale>
        <p:origin x="1188" y="96"/>
      </p:cViewPr>
      <p:guideLst/>
    </p:cSldViewPr>
  </p:slideViewPr>
  <p:notesTextViewPr>
    <p:cViewPr>
      <p:scale>
        <a:sx n="1" d="1"/>
        <a:sy n="1" d="1"/>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s>
</file>

<file path=ppt/charts/_rels/chart1.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Owner\Dropbox%20(The%20University%20of%20Manchester)\Data_Science%20(not%20shared)\data%20for%20lecture.csv"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Average Salary in the UK (2019)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'Average UK Salary'!$C$12</c:f>
              <c:strCache>
                <c:ptCount val="1"/>
                <c:pt idx="0">
                  <c:v>Salary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Salary'!$C$13:$C$18</c:f>
              <c:numCache>
                <c:formatCode>"£"#,##0_);[Red]\("£"#,##0\)</c:formatCode>
                <c:ptCount val="6"/>
                <c:pt idx="0">
                  <c:v>16477.5</c:v>
                </c:pt>
                <c:pt idx="1">
                  <c:v>26550.5</c:v>
                </c:pt>
                <c:pt idx="2">
                  <c:v>36206.5</c:v>
                </c:pt>
                <c:pt idx="3">
                  <c:v>40448</c:v>
                </c:pt>
                <c:pt idx="4">
                  <c:v>38306.5</c:v>
                </c:pt>
                <c:pt idx="5">
                  <c:v>32482</c:v>
                </c:pt>
              </c:numCache>
            </c:numRef>
          </c:val>
          <c:smooth val="0"/>
          <c:extLst>
            <c:ext xmlns:c16="http://schemas.microsoft.com/office/drawing/2014/chart" uri="{C3380CC4-5D6E-409C-BE32-E72D297353CC}">
              <c16:uniqueId val="{00000000-05FC-4B3C-9427-D82C325DF75A}"/>
            </c:ext>
          </c:extLst>
        </c:ser>
        <c:ser>
          <c:idx val="1"/>
          <c:order val="1"/>
          <c:tx>
            <c:strRef>
              <c:f>'Average UK Salary'!$D$12</c:f>
              <c:strCache>
                <c:ptCount val="1"/>
                <c:pt idx="0">
                  <c:v>Mean</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'Average UK Salary'!$B$13:$B$18</c:f>
              <c:strCache>
                <c:ptCount val="6"/>
                <c:pt idx="0">
                  <c:v>18-21</c:v>
                </c:pt>
                <c:pt idx="1">
                  <c:v>22-29</c:v>
                </c:pt>
                <c:pt idx="2">
                  <c:v>30-39</c:v>
                </c:pt>
                <c:pt idx="3">
                  <c:v>40-49</c:v>
                </c:pt>
                <c:pt idx="4">
                  <c:v>50-59</c:v>
                </c:pt>
                <c:pt idx="5">
                  <c:v>60+</c:v>
                </c:pt>
              </c:strCache>
            </c:strRef>
          </c:cat>
          <c:val>
            <c:numRef>
              <c:f>'Average UK Salary'!$D$13:$D$18</c:f>
              <c:numCache>
                <c:formatCode>"£"#,##0_);[Red]\("£"#,##0\)</c:formatCode>
                <c:ptCount val="6"/>
                <c:pt idx="0">
                  <c:v>31745.166666666668</c:v>
                </c:pt>
                <c:pt idx="1">
                  <c:v>31745.166666666668</c:v>
                </c:pt>
                <c:pt idx="2">
                  <c:v>31745.166666666668</c:v>
                </c:pt>
                <c:pt idx="3">
                  <c:v>31745.166666666668</c:v>
                </c:pt>
                <c:pt idx="4">
                  <c:v>31745.166666666668</c:v>
                </c:pt>
                <c:pt idx="5">
                  <c:v>31745.166666666668</c:v>
                </c:pt>
              </c:numCache>
            </c:numRef>
          </c:val>
          <c:smooth val="0"/>
          <c:extLst>
            <c:ext xmlns:c16="http://schemas.microsoft.com/office/drawing/2014/chart" uri="{C3380CC4-5D6E-409C-BE32-E72D297353CC}">
              <c16:uniqueId val="{00000001-05FC-4B3C-9427-D82C325DF75A}"/>
            </c:ext>
          </c:extLst>
        </c:ser>
        <c:dLbls>
          <c:showLegendKey val="0"/>
          <c:showVal val="0"/>
          <c:showCatName val="0"/>
          <c:showSerName val="0"/>
          <c:showPercent val="0"/>
          <c:showBubbleSize val="0"/>
        </c:dLbls>
        <c:marker val="1"/>
        <c:smooth val="0"/>
        <c:axId val="463795216"/>
        <c:axId val="463791936"/>
      </c:lineChart>
      <c:catAx>
        <c:axId val="463795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1936"/>
        <c:crosses val="autoZero"/>
        <c:auto val="1"/>
        <c:lblAlgn val="ctr"/>
        <c:lblOffset val="100"/>
        <c:noMultiLvlLbl val="0"/>
      </c:catAx>
      <c:valAx>
        <c:axId val="46379193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795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E2720D-D811-4B48-AD11-AC7C76F507CF}" type="datetimeFigureOut">
              <a:rPr lang="en-GB" smtClean="0"/>
              <a:t>10/02/2020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665BC-978F-C24C-83C6-2DFB83AF6457}" type="slidenum">
              <a:rPr lang="en-GB" smtClean="0"/>
              <a:t>‹#›</a:t>
            </a:fld>
            <a:endParaRPr lang="en-GB"/>
          </a:p>
        </p:txBody>
      </p:sp>
    </p:spTree>
    <p:extLst>
      <p:ext uri="{BB962C8B-B14F-4D97-AF65-F5344CB8AC3E}">
        <p14:creationId xmlns:p14="http://schemas.microsoft.com/office/powerpoint/2010/main" val="3593344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AC1608E-CD77-1546-995A-A32F6B31D315}"/>
              </a:ext>
            </a:extLst>
          </p:cNvPr>
          <p:cNvSpPr/>
          <p:nvPr userDrawn="1"/>
        </p:nvSpPr>
        <p:spPr>
          <a:xfrm>
            <a:off x="0" y="-1"/>
            <a:ext cx="2957885" cy="6858001"/>
          </a:xfrm>
          <a:prstGeom prst="rect">
            <a:avLst/>
          </a:prstGeom>
          <a:solidFill>
            <a:srgbClr val="6D2790"/>
          </a:solidFill>
          <a:ln>
            <a:solidFill>
              <a:srgbClr val="6D27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837A605E-544F-9242-873D-B2E8AF2D4E55}"/>
              </a:ext>
            </a:extLst>
          </p:cNvPr>
          <p:cNvSpPr>
            <a:spLocks noGrp="1"/>
          </p:cNvSpPr>
          <p:nvPr>
            <p:ph type="ctrTitle"/>
          </p:nvPr>
        </p:nvSpPr>
        <p:spPr>
          <a:xfrm>
            <a:off x="3363401" y="1122363"/>
            <a:ext cx="8102379" cy="2387600"/>
          </a:xfrm>
        </p:spPr>
        <p:txBody>
          <a:bodyPr anchor="b"/>
          <a:lstStyle>
            <a:lvl1pPr algn="l">
              <a:defRPr sz="6000" b="1"/>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64260BE7-EFA5-504D-A68B-3DE14F4EF72A}"/>
              </a:ext>
            </a:extLst>
          </p:cNvPr>
          <p:cNvSpPr>
            <a:spLocks noGrp="1"/>
          </p:cNvSpPr>
          <p:nvPr>
            <p:ph type="subTitle" idx="1"/>
          </p:nvPr>
        </p:nvSpPr>
        <p:spPr>
          <a:xfrm>
            <a:off x="3363401" y="3602038"/>
            <a:ext cx="8102379"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0" name="Date Placeholder 9">
            <a:extLst>
              <a:ext uri="{FF2B5EF4-FFF2-40B4-BE49-F238E27FC236}">
                <a16:creationId xmlns:a16="http://schemas.microsoft.com/office/drawing/2014/main" id="{1AA71FA1-BAAF-5643-9409-EEBF0ED27F30}"/>
              </a:ext>
            </a:extLst>
          </p:cNvPr>
          <p:cNvSpPr>
            <a:spLocks noGrp="1"/>
          </p:cNvSpPr>
          <p:nvPr>
            <p:ph type="dt" sz="half" idx="10"/>
          </p:nvPr>
        </p:nvSpPr>
        <p:spPr/>
        <p:txBody>
          <a:bodyPr/>
          <a:lstStyle/>
          <a:p>
            <a:r>
              <a:rPr lang="en-GB"/>
              <a:t>04/03/2019</a:t>
            </a:r>
          </a:p>
        </p:txBody>
      </p:sp>
      <p:sp>
        <p:nvSpPr>
          <p:cNvPr id="11" name="Footer Placeholder 10">
            <a:extLst>
              <a:ext uri="{FF2B5EF4-FFF2-40B4-BE49-F238E27FC236}">
                <a16:creationId xmlns:a16="http://schemas.microsoft.com/office/drawing/2014/main" id="{6A6F42E1-E7AB-A548-9456-E803EEEF19E9}"/>
              </a:ext>
            </a:extLst>
          </p:cNvPr>
          <p:cNvSpPr>
            <a:spLocks noGrp="1"/>
          </p:cNvSpPr>
          <p:nvPr>
            <p:ph type="ftr" sz="quarter" idx="11"/>
          </p:nvPr>
        </p:nvSpPr>
        <p:spPr/>
        <p:txBody>
          <a:bodyPr/>
          <a:lstStyle>
            <a:lvl1pPr>
              <a:defRPr/>
            </a:lvl1pPr>
          </a:lstStyle>
          <a:p>
            <a:r>
              <a:rPr lang="en-GB" dirty="0"/>
              <a:t>COMP13212 – Data Science</a:t>
            </a:r>
          </a:p>
        </p:txBody>
      </p:sp>
      <p:sp>
        <p:nvSpPr>
          <p:cNvPr id="12" name="Slide Number Placeholder 11">
            <a:extLst>
              <a:ext uri="{FF2B5EF4-FFF2-40B4-BE49-F238E27FC236}">
                <a16:creationId xmlns:a16="http://schemas.microsoft.com/office/drawing/2014/main" id="{98ECFF6C-3314-1F48-8B52-34EBDD277392}"/>
              </a:ext>
            </a:extLst>
          </p:cNvPr>
          <p:cNvSpPr>
            <a:spLocks noGrp="1"/>
          </p:cNvSpPr>
          <p:nvPr>
            <p:ph type="sldNum" sz="quarter" idx="12"/>
          </p:nvPr>
        </p:nvSpPr>
        <p:spPr/>
        <p:txBody>
          <a:bodyPr/>
          <a:lstStyle/>
          <a:p>
            <a:fld id="{92ECAB66-D260-E648-9A87-3BCDF075D08B}" type="slidenum">
              <a:rPr lang="en-GB" smtClean="0"/>
              <a:t>‹#›</a:t>
            </a:fld>
            <a:endParaRPr lang="en-GB"/>
          </a:p>
        </p:txBody>
      </p:sp>
      <p:pic>
        <p:nvPicPr>
          <p:cNvPr id="7" name="Graphic 6" descr="Computer">
            <a:extLst>
              <a:ext uri="{FF2B5EF4-FFF2-40B4-BE49-F238E27FC236}">
                <a16:creationId xmlns:a16="http://schemas.microsoft.com/office/drawing/2014/main" id="{3335C683-BCA0-3F43-A3A3-F03D2C534E2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21662" y="2355109"/>
            <a:ext cx="2309708" cy="2309708"/>
          </a:xfrm>
          <a:prstGeom prst="rect">
            <a:avLst/>
          </a:prstGeom>
        </p:spPr>
      </p:pic>
    </p:spTree>
    <p:extLst>
      <p:ext uri="{BB962C8B-B14F-4D97-AF65-F5344CB8AC3E}">
        <p14:creationId xmlns:p14="http://schemas.microsoft.com/office/powerpoint/2010/main" val="4218374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D6EBD-B6A4-C54E-B692-1CDDCA58A4C1}"/>
              </a:ext>
            </a:extLst>
          </p:cNvPr>
          <p:cNvSpPr>
            <a:spLocks noGrp="1"/>
          </p:cNvSpPr>
          <p:nvPr>
            <p:ph type="title"/>
          </p:nvPr>
        </p:nvSpPr>
        <p:spPr/>
        <p:txBody>
          <a:bodyPr/>
          <a:lstStyle/>
          <a:p>
            <a:r>
              <a:rPr lang="en-US" dirty="0"/>
              <a:t>Click to edit Master title style</a:t>
            </a:r>
            <a:endParaRPr lang="en-GB" dirty="0"/>
          </a:p>
        </p:txBody>
      </p:sp>
      <p:sp>
        <p:nvSpPr>
          <p:cNvPr id="3" name="Vertical Text Placeholder 2">
            <a:extLst>
              <a:ext uri="{FF2B5EF4-FFF2-40B4-BE49-F238E27FC236}">
                <a16:creationId xmlns:a16="http://schemas.microsoft.com/office/drawing/2014/main" id="{FA678C34-1068-2B4D-A169-C881865A105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1A9162A-62B3-5E4F-94DE-9229DF466366}"/>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B583087C-984A-0D4C-A790-2378D921D0DB}"/>
              </a:ext>
            </a:extLst>
          </p:cNvPr>
          <p:cNvSpPr>
            <a:spLocks noGrp="1"/>
          </p:cNvSpPr>
          <p:nvPr>
            <p:ph type="ftr" sz="quarter" idx="11"/>
          </p:nvPr>
        </p:nvSpPr>
        <p:spPr/>
        <p:txBody>
          <a:bodyPr/>
          <a:lstStyle>
            <a:lvl1pPr>
              <a:defRPr/>
            </a:lvl1pPr>
          </a:lstStyle>
          <a:p>
            <a:r>
              <a:rPr lang="en-GB" dirty="0"/>
              <a:t>COMP13212 – Data Science</a:t>
            </a:r>
          </a:p>
        </p:txBody>
      </p:sp>
      <p:sp>
        <p:nvSpPr>
          <p:cNvPr id="6" name="Slide Number Placeholder 5">
            <a:extLst>
              <a:ext uri="{FF2B5EF4-FFF2-40B4-BE49-F238E27FC236}">
                <a16:creationId xmlns:a16="http://schemas.microsoft.com/office/drawing/2014/main" id="{EE6FE3B7-0C48-704A-8FEF-319195163836}"/>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1745105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E78467-7338-1A4A-8194-0FB0A2C06F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3C79139-B8C3-0743-B00D-FFDC660D5911}"/>
              </a:ext>
            </a:extLst>
          </p:cNvPr>
          <p:cNvSpPr>
            <a:spLocks noGrp="1"/>
          </p:cNvSpPr>
          <p:nvPr>
            <p:ph type="body" orient="vert" idx="1"/>
          </p:nvPr>
        </p:nvSpPr>
        <p:spPr>
          <a:xfrm>
            <a:off x="838200" y="365125"/>
            <a:ext cx="77343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A707D5F6-474D-4D4A-A5FF-889265F75F9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A87E79EA-957F-894A-97E3-BC68AF346FD7}"/>
              </a:ext>
            </a:extLst>
          </p:cNvPr>
          <p:cNvSpPr>
            <a:spLocks noGrp="1"/>
          </p:cNvSpPr>
          <p:nvPr>
            <p:ph type="ftr" sz="quarter" idx="11"/>
          </p:nvPr>
        </p:nvSpPr>
        <p:spPr/>
        <p:txBody>
          <a:bodyPr/>
          <a:lstStyle>
            <a:lvl1pPr>
              <a:defRPr/>
            </a:lvl1pPr>
          </a:lstStyle>
          <a:p>
            <a:r>
              <a:rPr lang="en-GB" dirty="0"/>
              <a:t>COMP13212 – Data Science</a:t>
            </a:r>
          </a:p>
        </p:txBody>
      </p:sp>
      <p:sp>
        <p:nvSpPr>
          <p:cNvPr id="6" name="Slide Number Placeholder 5">
            <a:extLst>
              <a:ext uri="{FF2B5EF4-FFF2-40B4-BE49-F238E27FC236}">
                <a16:creationId xmlns:a16="http://schemas.microsoft.com/office/drawing/2014/main" id="{65E07D46-48A3-5340-84C9-D9DE2D0DC247}"/>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40526640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AC1608E-CD77-1546-995A-A32F6B31D315}"/>
              </a:ext>
            </a:extLst>
          </p:cNvPr>
          <p:cNvSpPr/>
          <p:nvPr userDrawn="1"/>
        </p:nvSpPr>
        <p:spPr>
          <a:xfrm>
            <a:off x="0" y="-1"/>
            <a:ext cx="2957885" cy="6858001"/>
          </a:xfrm>
          <a:prstGeom prst="rect">
            <a:avLst/>
          </a:prstGeom>
          <a:solidFill>
            <a:srgbClr val="6D2790"/>
          </a:solidFill>
          <a:ln>
            <a:solidFill>
              <a:srgbClr val="6D27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mn-lt"/>
            </a:endParaRPr>
          </a:p>
        </p:txBody>
      </p:sp>
      <p:sp>
        <p:nvSpPr>
          <p:cNvPr id="2" name="Title 1">
            <a:extLst>
              <a:ext uri="{FF2B5EF4-FFF2-40B4-BE49-F238E27FC236}">
                <a16:creationId xmlns:a16="http://schemas.microsoft.com/office/drawing/2014/main" id="{837A605E-544F-9242-873D-B2E8AF2D4E55}"/>
              </a:ext>
            </a:extLst>
          </p:cNvPr>
          <p:cNvSpPr>
            <a:spLocks noGrp="1"/>
          </p:cNvSpPr>
          <p:nvPr>
            <p:ph type="ctrTitle"/>
          </p:nvPr>
        </p:nvSpPr>
        <p:spPr>
          <a:xfrm>
            <a:off x="3363401" y="1122363"/>
            <a:ext cx="8102379" cy="2387600"/>
          </a:xfrm>
          <a:prstGeom prst="rect">
            <a:avLst/>
          </a:prstGeom>
        </p:spPr>
        <p:txBody>
          <a:bodyPr anchor="b"/>
          <a:lstStyle>
            <a:lvl1pPr algn="l">
              <a:defRPr sz="6000" b="1">
                <a:solidFill>
                  <a:srgbClr val="6D2790"/>
                </a:solidFill>
                <a:latin typeface="+mn-lt"/>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64260BE7-EFA5-504D-A68B-3DE14F4EF72A}"/>
              </a:ext>
            </a:extLst>
          </p:cNvPr>
          <p:cNvSpPr>
            <a:spLocks noGrp="1"/>
          </p:cNvSpPr>
          <p:nvPr>
            <p:ph type="subTitle" idx="1"/>
          </p:nvPr>
        </p:nvSpPr>
        <p:spPr>
          <a:xfrm>
            <a:off x="3363401" y="3602038"/>
            <a:ext cx="8102379" cy="1655762"/>
          </a:xfrm>
          <a:prstGeom prst="rect">
            <a:avLst/>
          </a:prstGeom>
        </p:spPr>
        <p:txBody>
          <a:bodyPr/>
          <a:lstStyle>
            <a:lvl1pPr marL="0" indent="0" algn="l">
              <a:buNone/>
              <a:defRPr sz="24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10" name="Date Placeholder 9">
            <a:extLst>
              <a:ext uri="{FF2B5EF4-FFF2-40B4-BE49-F238E27FC236}">
                <a16:creationId xmlns:a16="http://schemas.microsoft.com/office/drawing/2014/main" id="{1AA71FA1-BAAF-5643-9409-EEBF0ED27F30}"/>
              </a:ext>
            </a:extLst>
          </p:cNvPr>
          <p:cNvSpPr>
            <a:spLocks noGrp="1"/>
          </p:cNvSpPr>
          <p:nvPr>
            <p:ph type="dt" sz="half" idx="10"/>
          </p:nvPr>
        </p:nvSpPr>
        <p:spPr/>
        <p:txBody>
          <a:bodyPr/>
          <a:lstStyle>
            <a:lvl1pPr>
              <a:defRPr>
                <a:latin typeface="+mn-lt"/>
              </a:defRPr>
            </a:lvl1pPr>
          </a:lstStyle>
          <a:p>
            <a:r>
              <a:rPr lang="en-GB"/>
              <a:t>04/03/2019</a:t>
            </a:r>
          </a:p>
        </p:txBody>
      </p:sp>
      <p:sp>
        <p:nvSpPr>
          <p:cNvPr id="11" name="Footer Placeholder 10">
            <a:extLst>
              <a:ext uri="{FF2B5EF4-FFF2-40B4-BE49-F238E27FC236}">
                <a16:creationId xmlns:a16="http://schemas.microsoft.com/office/drawing/2014/main" id="{6A6F42E1-E7AB-A548-9456-E803EEEF19E9}"/>
              </a:ext>
            </a:extLst>
          </p:cNvPr>
          <p:cNvSpPr>
            <a:spLocks noGrp="1"/>
          </p:cNvSpPr>
          <p:nvPr>
            <p:ph type="ftr" sz="quarter" idx="11"/>
          </p:nvPr>
        </p:nvSpPr>
        <p:spPr/>
        <p:txBody>
          <a:bodyPr/>
          <a:lstStyle>
            <a:lvl1pPr>
              <a:defRPr>
                <a:latin typeface="+mn-lt"/>
              </a:defRPr>
            </a:lvl1pPr>
          </a:lstStyle>
          <a:p>
            <a:r>
              <a:rPr lang="en-GB" dirty="0"/>
              <a:t>COMP13212 – Data Science</a:t>
            </a:r>
          </a:p>
        </p:txBody>
      </p:sp>
      <p:sp>
        <p:nvSpPr>
          <p:cNvPr id="12" name="Slide Number Placeholder 11">
            <a:extLst>
              <a:ext uri="{FF2B5EF4-FFF2-40B4-BE49-F238E27FC236}">
                <a16:creationId xmlns:a16="http://schemas.microsoft.com/office/drawing/2014/main" id="{98ECFF6C-3314-1F48-8B52-34EBDD277392}"/>
              </a:ext>
            </a:extLst>
          </p:cNvPr>
          <p:cNvSpPr>
            <a:spLocks noGrp="1"/>
          </p:cNvSpPr>
          <p:nvPr>
            <p:ph type="sldNum" sz="quarter" idx="12"/>
          </p:nvPr>
        </p:nvSpPr>
        <p:spPr/>
        <p:txBody>
          <a:bodyPr/>
          <a:lstStyle>
            <a:lvl1pPr>
              <a:defRPr>
                <a:latin typeface="+mn-lt"/>
              </a:defRPr>
            </a:lvl1pPr>
          </a:lstStyle>
          <a:p>
            <a:fld id="{92ECAB66-D260-E648-9A87-3BCDF075D08B}" type="slidenum">
              <a:rPr lang="en-GB" smtClean="0"/>
              <a:pPr/>
              <a:t>‹#›</a:t>
            </a:fld>
            <a:endParaRPr lang="en-GB"/>
          </a:p>
        </p:txBody>
      </p:sp>
      <p:pic>
        <p:nvPicPr>
          <p:cNvPr id="9" name="Picture 8">
            <a:extLst>
              <a:ext uri="{FF2B5EF4-FFF2-40B4-BE49-F238E27FC236}">
                <a16:creationId xmlns:a16="http://schemas.microsoft.com/office/drawing/2014/main" id="{0875EE1D-12E9-5B44-9767-8B340DF40573}"/>
              </a:ext>
            </a:extLst>
          </p:cNvPr>
          <p:cNvPicPr>
            <a:picLocks noChangeAspect="1"/>
          </p:cNvPicPr>
          <p:nvPr userDrawn="1"/>
        </p:nvPicPr>
        <p:blipFill rotWithShape="1">
          <a:blip r:embed="rId2"/>
          <a:srcRect l="5100" t="6583" r="3869"/>
          <a:stretch/>
        </p:blipFill>
        <p:spPr>
          <a:xfrm>
            <a:off x="193040" y="2880202"/>
            <a:ext cx="2559678" cy="1097597"/>
          </a:xfrm>
          <a:prstGeom prst="rect">
            <a:avLst/>
          </a:prstGeom>
        </p:spPr>
      </p:pic>
    </p:spTree>
    <p:extLst>
      <p:ext uri="{BB962C8B-B14F-4D97-AF65-F5344CB8AC3E}">
        <p14:creationId xmlns:p14="http://schemas.microsoft.com/office/powerpoint/2010/main" val="37030502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2E0291-1A0F-5C47-BBE9-E24CC07223E3}"/>
              </a:ext>
            </a:extLst>
          </p:cNvPr>
          <p:cNvSpPr>
            <a:spLocks noGrp="1"/>
          </p:cNvSpPr>
          <p:nvPr>
            <p:ph type="dt" sz="half" idx="10"/>
          </p:nvPr>
        </p:nvSpPr>
        <p:spPr/>
        <p:txBody>
          <a:bodyPr/>
          <a:lstStyle/>
          <a:p>
            <a:r>
              <a:rPr lang="en-GB"/>
              <a:t>04/03/2019</a:t>
            </a:r>
          </a:p>
        </p:txBody>
      </p:sp>
      <p:sp>
        <p:nvSpPr>
          <p:cNvPr id="3" name="Footer Placeholder 2">
            <a:extLst>
              <a:ext uri="{FF2B5EF4-FFF2-40B4-BE49-F238E27FC236}">
                <a16:creationId xmlns:a16="http://schemas.microsoft.com/office/drawing/2014/main" id="{C50498C1-9D2E-124B-ADB1-F39397EE88A9}"/>
              </a:ext>
            </a:extLst>
          </p:cNvPr>
          <p:cNvSpPr>
            <a:spLocks noGrp="1"/>
          </p:cNvSpPr>
          <p:nvPr>
            <p:ph type="ftr" sz="quarter" idx="11"/>
          </p:nvPr>
        </p:nvSpPr>
        <p:spPr/>
        <p:txBody>
          <a:bodyPr/>
          <a:lstStyle>
            <a:lvl1pPr>
              <a:defRPr/>
            </a:lvl1pPr>
          </a:lstStyle>
          <a:p>
            <a:r>
              <a:rPr lang="en-GB" dirty="0"/>
              <a:t>COMP13212 – Data Science</a:t>
            </a:r>
          </a:p>
        </p:txBody>
      </p:sp>
      <p:sp>
        <p:nvSpPr>
          <p:cNvPr id="4" name="Slide Number Placeholder 3">
            <a:extLst>
              <a:ext uri="{FF2B5EF4-FFF2-40B4-BE49-F238E27FC236}">
                <a16:creationId xmlns:a16="http://schemas.microsoft.com/office/drawing/2014/main" id="{5502EC5A-450D-E042-8E74-7EB3090A9121}"/>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1001552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2BEB4-9F84-2F43-9B8B-37F2F22719ED}"/>
              </a:ext>
            </a:extLst>
          </p:cNvPr>
          <p:cNvSpPr>
            <a:spLocks noGrp="1"/>
          </p:cNvSpPr>
          <p:nvPr>
            <p:ph type="ctrTitle"/>
          </p:nvPr>
        </p:nvSpPr>
        <p:spPr>
          <a:xfrm>
            <a:off x="1524000" y="1486371"/>
            <a:ext cx="9144000" cy="785950"/>
          </a:xfrm>
          <a:prstGeom prst="rect">
            <a:avLst/>
          </a:prstGeom>
        </p:spPr>
        <p:txBody>
          <a:bodyPr anchor="b">
            <a:normAutofit/>
          </a:bodyPr>
          <a:lstStyle>
            <a:lvl1pPr algn="ctr">
              <a:defRPr sz="2400">
                <a:latin typeface="+mn-lt"/>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0D90EFEB-0815-5044-8859-2F17C9C99773}"/>
              </a:ext>
            </a:extLst>
          </p:cNvPr>
          <p:cNvSpPr>
            <a:spLocks noGrp="1"/>
          </p:cNvSpPr>
          <p:nvPr>
            <p:ph type="subTitle" idx="1"/>
          </p:nvPr>
        </p:nvSpPr>
        <p:spPr>
          <a:xfrm>
            <a:off x="1524000" y="2302897"/>
            <a:ext cx="9144000" cy="2252207"/>
          </a:xfrm>
          <a:prstGeom prst="rect">
            <a:avLst/>
          </a:prstGeom>
        </p:spPr>
        <p:txBody>
          <a:bodyPr>
            <a:noAutofit/>
          </a:bodyPr>
          <a:lstStyle>
            <a:lvl1pPr marL="0" indent="0" algn="ctr">
              <a:buNone/>
              <a:defRPr sz="8000" b="1">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4605D480-7002-A94A-B4BD-0BBD4616B59A}"/>
              </a:ext>
            </a:extLst>
          </p:cNvPr>
          <p:cNvSpPr>
            <a:spLocks noGrp="1"/>
          </p:cNvSpPr>
          <p:nvPr>
            <p:ph type="dt" sz="half" idx="10"/>
          </p:nvPr>
        </p:nvSpPr>
        <p:spPr/>
        <p:txBody>
          <a:bodyPr/>
          <a:lstStyle>
            <a:lvl1pPr>
              <a:defRPr>
                <a:latin typeface="+mn-lt"/>
              </a:defRPr>
            </a:lvl1pPr>
          </a:lstStyle>
          <a:p>
            <a:r>
              <a:rPr lang="en-GB"/>
              <a:t>04/03/2019</a:t>
            </a:r>
          </a:p>
        </p:txBody>
      </p:sp>
      <p:sp>
        <p:nvSpPr>
          <p:cNvPr id="5" name="Footer Placeholder 4">
            <a:extLst>
              <a:ext uri="{FF2B5EF4-FFF2-40B4-BE49-F238E27FC236}">
                <a16:creationId xmlns:a16="http://schemas.microsoft.com/office/drawing/2014/main" id="{489A7F0B-AA85-3241-A964-E70DD52F4880}"/>
              </a:ext>
            </a:extLst>
          </p:cNvPr>
          <p:cNvSpPr>
            <a:spLocks noGrp="1"/>
          </p:cNvSpPr>
          <p:nvPr>
            <p:ph type="ftr" sz="quarter" idx="11"/>
          </p:nvPr>
        </p:nvSpPr>
        <p:spPr/>
        <p:txBody>
          <a:bodyPr/>
          <a:lstStyle>
            <a:lvl1pPr>
              <a:defRPr>
                <a:latin typeface="+mn-lt"/>
              </a:defRPr>
            </a:lvl1pPr>
          </a:lstStyle>
          <a:p>
            <a:r>
              <a:rPr lang="en-GB" dirty="0"/>
              <a:t>COMP13212 – Data Science</a:t>
            </a:r>
          </a:p>
        </p:txBody>
      </p:sp>
      <p:sp>
        <p:nvSpPr>
          <p:cNvPr id="6" name="Slide Number Placeholder 5">
            <a:extLst>
              <a:ext uri="{FF2B5EF4-FFF2-40B4-BE49-F238E27FC236}">
                <a16:creationId xmlns:a16="http://schemas.microsoft.com/office/drawing/2014/main" id="{7CC2B688-86CA-C347-AF02-F3777E7F96D7}"/>
              </a:ext>
            </a:extLst>
          </p:cNvPr>
          <p:cNvSpPr>
            <a:spLocks noGrp="1"/>
          </p:cNvSpPr>
          <p:nvPr>
            <p:ph type="sldNum" sz="quarter" idx="12"/>
          </p:nvPr>
        </p:nvSpPr>
        <p:spPr/>
        <p:txBody>
          <a:bodyPr/>
          <a:lstStyle>
            <a:lvl1pPr>
              <a:defRPr>
                <a:latin typeface="+mn-lt"/>
              </a:defRPr>
            </a:lvl1pPr>
          </a:lstStyle>
          <a:p>
            <a:fld id="{53E0D47B-EB9B-6A49-B791-222892DBD1D9}" type="slidenum">
              <a:rPr lang="en-GB" smtClean="0"/>
              <a:pPr/>
              <a:t>‹#›</a:t>
            </a:fld>
            <a:endParaRPr lang="en-GB"/>
          </a:p>
        </p:txBody>
      </p:sp>
    </p:spTree>
    <p:extLst>
      <p:ext uri="{BB962C8B-B14F-4D97-AF65-F5344CB8AC3E}">
        <p14:creationId xmlns:p14="http://schemas.microsoft.com/office/powerpoint/2010/main" val="1327956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D88F1-AC81-9849-8A58-65ED225A6425}"/>
              </a:ext>
            </a:extLst>
          </p:cNvPr>
          <p:cNvSpPr>
            <a:spLocks noGrp="1"/>
          </p:cNvSpPr>
          <p:nvPr>
            <p:ph type="title"/>
          </p:nvPr>
        </p:nvSpPr>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58F0A692-4115-B141-8CA2-F6658D8D3BB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C2BF279-1617-7D4C-9609-EF7596D01E77}"/>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32A330CE-0118-AC45-8629-DDE517FFB35A}"/>
              </a:ext>
            </a:extLst>
          </p:cNvPr>
          <p:cNvSpPr>
            <a:spLocks noGrp="1"/>
          </p:cNvSpPr>
          <p:nvPr>
            <p:ph type="ftr" sz="quarter" idx="11"/>
          </p:nvPr>
        </p:nvSpPr>
        <p:spPr/>
        <p:txBody>
          <a:bodyPr/>
          <a:lstStyle>
            <a:lvl1pPr>
              <a:defRPr/>
            </a:lvl1pPr>
          </a:lstStyle>
          <a:p>
            <a:r>
              <a:rPr lang="en-GB" dirty="0"/>
              <a:t>COMP13212 – Data Science</a:t>
            </a:r>
          </a:p>
        </p:txBody>
      </p:sp>
      <p:sp>
        <p:nvSpPr>
          <p:cNvPr id="6" name="Slide Number Placeholder 5">
            <a:extLst>
              <a:ext uri="{FF2B5EF4-FFF2-40B4-BE49-F238E27FC236}">
                <a16:creationId xmlns:a16="http://schemas.microsoft.com/office/drawing/2014/main" id="{BD3A4D7C-DE04-0046-B92D-2C6DE4F4D819}"/>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344442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6A77A-5E23-3844-B4E7-41C9B6DF71C1}"/>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393CDD3-9B03-834E-A7EB-0F6A13A257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A1809E3-1401-9445-AC96-D102397AC2F0}"/>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37B6E1E0-61E1-7F4C-A986-EC7667202B7A}"/>
              </a:ext>
            </a:extLst>
          </p:cNvPr>
          <p:cNvSpPr>
            <a:spLocks noGrp="1"/>
          </p:cNvSpPr>
          <p:nvPr>
            <p:ph type="ftr" sz="quarter" idx="11"/>
          </p:nvPr>
        </p:nvSpPr>
        <p:spPr/>
        <p:txBody>
          <a:bodyPr/>
          <a:lstStyle>
            <a:lvl1pPr>
              <a:defRPr/>
            </a:lvl1pPr>
          </a:lstStyle>
          <a:p>
            <a:r>
              <a:rPr lang="en-GB" dirty="0"/>
              <a:t>Data Science – COMP13212</a:t>
            </a:r>
          </a:p>
        </p:txBody>
      </p:sp>
      <p:sp>
        <p:nvSpPr>
          <p:cNvPr id="6" name="Slide Number Placeholder 5">
            <a:extLst>
              <a:ext uri="{FF2B5EF4-FFF2-40B4-BE49-F238E27FC236}">
                <a16:creationId xmlns:a16="http://schemas.microsoft.com/office/drawing/2014/main" id="{639C3615-29DB-3D48-8B54-E3E408E2B42A}"/>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400558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8D81D-2198-A347-8785-61CA66AFC609}"/>
              </a:ext>
            </a:extLst>
          </p:cNvPr>
          <p:cNvSpPr>
            <a:spLocks noGrp="1"/>
          </p:cNvSpPr>
          <p:nvPr>
            <p:ph type="title"/>
          </p:nvPr>
        </p:nvSpPr>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9337E024-68D5-3041-BB36-6159CCD9B6B7}"/>
              </a:ext>
            </a:extLst>
          </p:cNvPr>
          <p:cNvSpPr>
            <a:spLocks noGrp="1"/>
          </p:cNvSpPr>
          <p:nvPr>
            <p:ph sz="half" idx="1"/>
          </p:nvPr>
        </p:nvSpPr>
        <p:spPr>
          <a:xfrm>
            <a:off x="838200" y="1825625"/>
            <a:ext cx="5181600"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5C535223-B4B8-3E43-B591-AE7C269413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18DC84D-D626-A84B-A484-2BA4F9253203}"/>
              </a:ext>
            </a:extLst>
          </p:cNvPr>
          <p:cNvSpPr>
            <a:spLocks noGrp="1"/>
          </p:cNvSpPr>
          <p:nvPr>
            <p:ph type="dt" sz="half" idx="10"/>
          </p:nvPr>
        </p:nvSpPr>
        <p:spPr/>
        <p:txBody>
          <a:bodyPr/>
          <a:lstStyle/>
          <a:p>
            <a:r>
              <a:rPr lang="en-GB"/>
              <a:t>04/03/2019</a:t>
            </a:r>
          </a:p>
        </p:txBody>
      </p:sp>
      <p:sp>
        <p:nvSpPr>
          <p:cNvPr id="6" name="Footer Placeholder 5">
            <a:extLst>
              <a:ext uri="{FF2B5EF4-FFF2-40B4-BE49-F238E27FC236}">
                <a16:creationId xmlns:a16="http://schemas.microsoft.com/office/drawing/2014/main" id="{F7E0FEF3-8389-9B42-9303-A3966573D75F}"/>
              </a:ext>
            </a:extLst>
          </p:cNvPr>
          <p:cNvSpPr>
            <a:spLocks noGrp="1"/>
          </p:cNvSpPr>
          <p:nvPr>
            <p:ph type="ftr" sz="quarter" idx="11"/>
          </p:nvPr>
        </p:nvSpPr>
        <p:spPr/>
        <p:txBody>
          <a:bodyPr/>
          <a:lstStyle>
            <a:lvl1pPr>
              <a:defRPr/>
            </a:lvl1pPr>
          </a:lstStyle>
          <a:p>
            <a:r>
              <a:rPr lang="en-GB" dirty="0"/>
              <a:t>COMP13212 – Data Science</a:t>
            </a:r>
          </a:p>
        </p:txBody>
      </p:sp>
      <p:sp>
        <p:nvSpPr>
          <p:cNvPr id="7" name="Slide Number Placeholder 6">
            <a:extLst>
              <a:ext uri="{FF2B5EF4-FFF2-40B4-BE49-F238E27FC236}">
                <a16:creationId xmlns:a16="http://schemas.microsoft.com/office/drawing/2014/main" id="{E9FD1486-1D29-8045-9024-735628A77B39}"/>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340495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BB2C3-8668-6341-B221-5B0914D36365}"/>
              </a:ext>
            </a:extLst>
          </p:cNvPr>
          <p:cNvSpPr>
            <a:spLocks noGrp="1"/>
          </p:cNvSpPr>
          <p:nvPr>
            <p:ph type="title"/>
          </p:nvPr>
        </p:nvSpPr>
        <p:spPr>
          <a:xfrm>
            <a:off x="839788" y="365125"/>
            <a:ext cx="10515600" cy="1325563"/>
          </a:xfrm>
        </p:spPr>
        <p:txBody>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2B925CF-6876-5640-A426-B6D0761CF6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D0B0FEB-63BD-C442-B635-D3A61E84D8CA}"/>
              </a:ext>
            </a:extLst>
          </p:cNvPr>
          <p:cNvSpPr>
            <a:spLocks noGrp="1"/>
          </p:cNvSpPr>
          <p:nvPr>
            <p:ph sz="half" idx="2"/>
          </p:nvPr>
        </p:nvSpPr>
        <p:spPr>
          <a:xfrm>
            <a:off x="839788" y="2505075"/>
            <a:ext cx="5157787"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E65D5139-3853-EE41-B815-5049DACED0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A879-B9F1-2047-9812-659A6487907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32209EE-AD06-9940-98B8-74BC3F1ABC00}"/>
              </a:ext>
            </a:extLst>
          </p:cNvPr>
          <p:cNvSpPr>
            <a:spLocks noGrp="1"/>
          </p:cNvSpPr>
          <p:nvPr>
            <p:ph type="dt" sz="half" idx="10"/>
          </p:nvPr>
        </p:nvSpPr>
        <p:spPr/>
        <p:txBody>
          <a:bodyPr/>
          <a:lstStyle/>
          <a:p>
            <a:r>
              <a:rPr lang="en-GB"/>
              <a:t>04/03/2019</a:t>
            </a:r>
          </a:p>
        </p:txBody>
      </p:sp>
      <p:sp>
        <p:nvSpPr>
          <p:cNvPr id="8" name="Footer Placeholder 7">
            <a:extLst>
              <a:ext uri="{FF2B5EF4-FFF2-40B4-BE49-F238E27FC236}">
                <a16:creationId xmlns:a16="http://schemas.microsoft.com/office/drawing/2014/main" id="{17133A94-4993-A64D-9EE4-0D0863DDB986}"/>
              </a:ext>
            </a:extLst>
          </p:cNvPr>
          <p:cNvSpPr>
            <a:spLocks noGrp="1"/>
          </p:cNvSpPr>
          <p:nvPr>
            <p:ph type="ftr" sz="quarter" idx="11"/>
          </p:nvPr>
        </p:nvSpPr>
        <p:spPr/>
        <p:txBody>
          <a:bodyPr/>
          <a:lstStyle>
            <a:lvl1pPr>
              <a:defRPr/>
            </a:lvl1pPr>
          </a:lstStyle>
          <a:p>
            <a:r>
              <a:rPr lang="en-GB" dirty="0"/>
              <a:t>COMP13212 – Data Science</a:t>
            </a:r>
          </a:p>
        </p:txBody>
      </p:sp>
      <p:sp>
        <p:nvSpPr>
          <p:cNvPr id="9" name="Slide Number Placeholder 8">
            <a:extLst>
              <a:ext uri="{FF2B5EF4-FFF2-40B4-BE49-F238E27FC236}">
                <a16:creationId xmlns:a16="http://schemas.microsoft.com/office/drawing/2014/main" id="{A29EB779-56CE-5141-A52F-E000B3D0016D}"/>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1287021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DFB56-403A-244F-9004-ABA715EECB3C}"/>
              </a:ext>
            </a:extLst>
          </p:cNvPr>
          <p:cNvSpPr>
            <a:spLocks noGrp="1"/>
          </p:cNvSpPr>
          <p:nvPr>
            <p:ph type="title"/>
          </p:nvPr>
        </p:nvSpPr>
        <p:spPr/>
        <p:txBody>
          <a:bodyPr/>
          <a:lstStyle/>
          <a:p>
            <a:r>
              <a:rPr lang="en-US" dirty="0"/>
              <a:t>Click to edit Master title style</a:t>
            </a:r>
            <a:endParaRPr lang="en-GB" dirty="0"/>
          </a:p>
        </p:txBody>
      </p:sp>
      <p:sp>
        <p:nvSpPr>
          <p:cNvPr id="3" name="Date Placeholder 2">
            <a:extLst>
              <a:ext uri="{FF2B5EF4-FFF2-40B4-BE49-F238E27FC236}">
                <a16:creationId xmlns:a16="http://schemas.microsoft.com/office/drawing/2014/main" id="{51742FE9-7767-F443-BC8E-3FE23D03AD59}"/>
              </a:ext>
            </a:extLst>
          </p:cNvPr>
          <p:cNvSpPr>
            <a:spLocks noGrp="1"/>
          </p:cNvSpPr>
          <p:nvPr>
            <p:ph type="dt" sz="half" idx="10"/>
          </p:nvPr>
        </p:nvSpPr>
        <p:spPr/>
        <p:txBody>
          <a:bodyPr/>
          <a:lstStyle/>
          <a:p>
            <a:r>
              <a:rPr lang="en-GB"/>
              <a:t>04/03/2019</a:t>
            </a:r>
          </a:p>
        </p:txBody>
      </p:sp>
      <p:sp>
        <p:nvSpPr>
          <p:cNvPr id="4" name="Footer Placeholder 3">
            <a:extLst>
              <a:ext uri="{FF2B5EF4-FFF2-40B4-BE49-F238E27FC236}">
                <a16:creationId xmlns:a16="http://schemas.microsoft.com/office/drawing/2014/main" id="{480B0E3F-E810-CE44-B624-91DCC6F7AED6}"/>
              </a:ext>
            </a:extLst>
          </p:cNvPr>
          <p:cNvSpPr>
            <a:spLocks noGrp="1"/>
          </p:cNvSpPr>
          <p:nvPr>
            <p:ph type="ftr" sz="quarter" idx="11"/>
          </p:nvPr>
        </p:nvSpPr>
        <p:spPr/>
        <p:txBody>
          <a:bodyPr/>
          <a:lstStyle>
            <a:lvl1pPr>
              <a:defRPr/>
            </a:lvl1pPr>
          </a:lstStyle>
          <a:p>
            <a:r>
              <a:rPr lang="en-GB" dirty="0"/>
              <a:t>COMP13212 – Data Science</a:t>
            </a:r>
          </a:p>
        </p:txBody>
      </p:sp>
      <p:sp>
        <p:nvSpPr>
          <p:cNvPr id="5" name="Slide Number Placeholder 4">
            <a:extLst>
              <a:ext uri="{FF2B5EF4-FFF2-40B4-BE49-F238E27FC236}">
                <a16:creationId xmlns:a16="http://schemas.microsoft.com/office/drawing/2014/main" id="{0EFBEAD1-195F-F742-94B9-C975AE6210D6}"/>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292794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2E0291-1A0F-5C47-BBE9-E24CC07223E3}"/>
              </a:ext>
            </a:extLst>
          </p:cNvPr>
          <p:cNvSpPr>
            <a:spLocks noGrp="1"/>
          </p:cNvSpPr>
          <p:nvPr>
            <p:ph type="dt" sz="half" idx="10"/>
          </p:nvPr>
        </p:nvSpPr>
        <p:spPr/>
        <p:txBody>
          <a:bodyPr/>
          <a:lstStyle/>
          <a:p>
            <a:r>
              <a:rPr lang="en-GB"/>
              <a:t>04/03/2019</a:t>
            </a:r>
          </a:p>
        </p:txBody>
      </p:sp>
      <p:sp>
        <p:nvSpPr>
          <p:cNvPr id="3" name="Footer Placeholder 2">
            <a:extLst>
              <a:ext uri="{FF2B5EF4-FFF2-40B4-BE49-F238E27FC236}">
                <a16:creationId xmlns:a16="http://schemas.microsoft.com/office/drawing/2014/main" id="{C50498C1-9D2E-124B-ADB1-F39397EE88A9}"/>
              </a:ext>
            </a:extLst>
          </p:cNvPr>
          <p:cNvSpPr>
            <a:spLocks noGrp="1"/>
          </p:cNvSpPr>
          <p:nvPr>
            <p:ph type="ftr" sz="quarter" idx="11"/>
          </p:nvPr>
        </p:nvSpPr>
        <p:spPr/>
        <p:txBody>
          <a:bodyPr/>
          <a:lstStyle>
            <a:lvl1pPr>
              <a:defRPr/>
            </a:lvl1pPr>
          </a:lstStyle>
          <a:p>
            <a:r>
              <a:rPr lang="en-GB" dirty="0"/>
              <a:t>COMP13212 – Data Science</a:t>
            </a:r>
          </a:p>
        </p:txBody>
      </p:sp>
      <p:sp>
        <p:nvSpPr>
          <p:cNvPr id="4" name="Slide Number Placeholder 3">
            <a:extLst>
              <a:ext uri="{FF2B5EF4-FFF2-40B4-BE49-F238E27FC236}">
                <a16:creationId xmlns:a16="http://schemas.microsoft.com/office/drawing/2014/main" id="{5502EC5A-450D-E042-8E74-7EB3090A9121}"/>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2835944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DEB6-50A5-374C-ACA8-D024F364AD5D}"/>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492B9B09-DE3B-7544-A04A-994A481E6B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1552F35-4C13-B747-8BD7-C4787FD50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FA89600-F0DF-8A46-9E05-5A4238535C24}"/>
              </a:ext>
            </a:extLst>
          </p:cNvPr>
          <p:cNvSpPr>
            <a:spLocks noGrp="1"/>
          </p:cNvSpPr>
          <p:nvPr>
            <p:ph type="dt" sz="half" idx="10"/>
          </p:nvPr>
        </p:nvSpPr>
        <p:spPr/>
        <p:txBody>
          <a:bodyPr/>
          <a:lstStyle/>
          <a:p>
            <a:r>
              <a:rPr lang="en-GB"/>
              <a:t>04/03/2019</a:t>
            </a:r>
          </a:p>
        </p:txBody>
      </p:sp>
      <p:sp>
        <p:nvSpPr>
          <p:cNvPr id="6" name="Footer Placeholder 5">
            <a:extLst>
              <a:ext uri="{FF2B5EF4-FFF2-40B4-BE49-F238E27FC236}">
                <a16:creationId xmlns:a16="http://schemas.microsoft.com/office/drawing/2014/main" id="{F522AB0B-0227-8A42-A7C7-E4FC7AB4EAD9}"/>
              </a:ext>
            </a:extLst>
          </p:cNvPr>
          <p:cNvSpPr>
            <a:spLocks noGrp="1"/>
          </p:cNvSpPr>
          <p:nvPr>
            <p:ph type="ftr" sz="quarter" idx="11"/>
          </p:nvPr>
        </p:nvSpPr>
        <p:spPr/>
        <p:txBody>
          <a:bodyPr/>
          <a:lstStyle>
            <a:lvl1pPr>
              <a:defRPr/>
            </a:lvl1pPr>
          </a:lstStyle>
          <a:p>
            <a:r>
              <a:rPr lang="en-GB" dirty="0"/>
              <a:t>COMP13212 – Data Science</a:t>
            </a:r>
          </a:p>
        </p:txBody>
      </p:sp>
      <p:sp>
        <p:nvSpPr>
          <p:cNvPr id="7" name="Slide Number Placeholder 6">
            <a:extLst>
              <a:ext uri="{FF2B5EF4-FFF2-40B4-BE49-F238E27FC236}">
                <a16:creationId xmlns:a16="http://schemas.microsoft.com/office/drawing/2014/main" id="{7072791E-CB07-C94A-A601-70CFB69CB1BE}"/>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1416664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0FED-7547-5940-B325-DF7F4D0433B6}"/>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endParaRPr lang="en-GB" dirty="0"/>
          </a:p>
        </p:txBody>
      </p:sp>
      <p:sp>
        <p:nvSpPr>
          <p:cNvPr id="3" name="Picture Placeholder 2">
            <a:extLst>
              <a:ext uri="{FF2B5EF4-FFF2-40B4-BE49-F238E27FC236}">
                <a16:creationId xmlns:a16="http://schemas.microsoft.com/office/drawing/2014/main" id="{3F8C677A-121E-9C42-A84F-145DFD475B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19C0550-ED75-0A41-83DE-447BAA53AA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DFE1AC-23C6-D24F-B088-ACAE4D97213A}"/>
              </a:ext>
            </a:extLst>
          </p:cNvPr>
          <p:cNvSpPr>
            <a:spLocks noGrp="1"/>
          </p:cNvSpPr>
          <p:nvPr>
            <p:ph type="dt" sz="half" idx="10"/>
          </p:nvPr>
        </p:nvSpPr>
        <p:spPr/>
        <p:txBody>
          <a:bodyPr/>
          <a:lstStyle/>
          <a:p>
            <a:r>
              <a:rPr lang="en-GB"/>
              <a:t>04/03/2019</a:t>
            </a:r>
          </a:p>
        </p:txBody>
      </p:sp>
      <p:sp>
        <p:nvSpPr>
          <p:cNvPr id="6" name="Footer Placeholder 5">
            <a:extLst>
              <a:ext uri="{FF2B5EF4-FFF2-40B4-BE49-F238E27FC236}">
                <a16:creationId xmlns:a16="http://schemas.microsoft.com/office/drawing/2014/main" id="{1CD852A4-CA97-0347-B1B3-ACCAA2A4C7CD}"/>
              </a:ext>
            </a:extLst>
          </p:cNvPr>
          <p:cNvSpPr>
            <a:spLocks noGrp="1"/>
          </p:cNvSpPr>
          <p:nvPr>
            <p:ph type="ftr" sz="quarter" idx="11"/>
          </p:nvPr>
        </p:nvSpPr>
        <p:spPr/>
        <p:txBody>
          <a:bodyPr/>
          <a:lstStyle>
            <a:lvl1pPr>
              <a:defRPr/>
            </a:lvl1pPr>
          </a:lstStyle>
          <a:p>
            <a:r>
              <a:rPr lang="en-GB" dirty="0"/>
              <a:t>COMP13212 – Data Science</a:t>
            </a:r>
          </a:p>
        </p:txBody>
      </p:sp>
      <p:sp>
        <p:nvSpPr>
          <p:cNvPr id="7" name="Slide Number Placeholder 6">
            <a:extLst>
              <a:ext uri="{FF2B5EF4-FFF2-40B4-BE49-F238E27FC236}">
                <a16:creationId xmlns:a16="http://schemas.microsoft.com/office/drawing/2014/main" id="{750A98E6-8667-6C41-9741-78EF727F23A0}"/>
              </a:ext>
            </a:extLst>
          </p:cNvPr>
          <p:cNvSpPr>
            <a:spLocks noGrp="1"/>
          </p:cNvSpPr>
          <p:nvPr>
            <p:ph type="sldNum" sz="quarter" idx="12"/>
          </p:nvPr>
        </p:nvSpPr>
        <p:spPr/>
        <p:txBody>
          <a:bodyPr/>
          <a:lstStyle/>
          <a:p>
            <a:fld id="{92ECAB66-D260-E648-9A87-3BCDF075D08B}" type="slidenum">
              <a:rPr lang="en-GB" smtClean="0"/>
              <a:t>‹#›</a:t>
            </a:fld>
            <a:endParaRPr lang="en-GB"/>
          </a:p>
        </p:txBody>
      </p:sp>
    </p:spTree>
    <p:extLst>
      <p:ext uri="{BB962C8B-B14F-4D97-AF65-F5344CB8AC3E}">
        <p14:creationId xmlns:p14="http://schemas.microsoft.com/office/powerpoint/2010/main" val="551082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3.tiff"/></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324F96-BACC-3E4A-A736-4F69DB3145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9F74524D-40F8-0344-A8F4-4A63542E38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A8D9F40E-F640-924D-A921-6D56E78A63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r>
              <a:rPr lang="en-GB"/>
              <a:t>04/03/2019</a:t>
            </a:r>
          </a:p>
        </p:txBody>
      </p:sp>
      <p:sp>
        <p:nvSpPr>
          <p:cNvPr id="5" name="Footer Placeholder 4">
            <a:extLst>
              <a:ext uri="{FF2B5EF4-FFF2-40B4-BE49-F238E27FC236}">
                <a16:creationId xmlns:a16="http://schemas.microsoft.com/office/drawing/2014/main" id="{FCB1A9C1-7442-6D4A-8A5F-D50E80673A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defRPr>
            </a:lvl1pPr>
          </a:lstStyle>
          <a:p>
            <a:r>
              <a:rPr lang="en-GB" dirty="0"/>
              <a:t>COMP13212 – Data Science</a:t>
            </a:r>
          </a:p>
        </p:txBody>
      </p:sp>
      <p:sp>
        <p:nvSpPr>
          <p:cNvPr id="6" name="Slide Number Placeholder 5">
            <a:extLst>
              <a:ext uri="{FF2B5EF4-FFF2-40B4-BE49-F238E27FC236}">
                <a16:creationId xmlns:a16="http://schemas.microsoft.com/office/drawing/2014/main" id="{2853EAA4-FD0E-464D-9273-A4E0383295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defRPr>
            </a:lvl1pPr>
          </a:lstStyle>
          <a:p>
            <a:fld id="{92ECAB66-D260-E648-9A87-3BCDF075D08B}" type="slidenum">
              <a:rPr lang="en-GB" smtClean="0"/>
              <a:pPr/>
              <a:t>‹#›</a:t>
            </a:fld>
            <a:endParaRPr lang="en-GB"/>
          </a:p>
        </p:txBody>
      </p:sp>
      <p:sp>
        <p:nvSpPr>
          <p:cNvPr id="7" name="Rectangle 6">
            <a:extLst>
              <a:ext uri="{FF2B5EF4-FFF2-40B4-BE49-F238E27FC236}">
                <a16:creationId xmlns:a16="http://schemas.microsoft.com/office/drawing/2014/main" id="{F4EDC9C6-CBC0-8446-9031-B7B21E5120AD}"/>
              </a:ext>
            </a:extLst>
          </p:cNvPr>
          <p:cNvSpPr/>
          <p:nvPr userDrawn="1"/>
        </p:nvSpPr>
        <p:spPr>
          <a:xfrm>
            <a:off x="0" y="0"/>
            <a:ext cx="243840" cy="2037806"/>
          </a:xfrm>
          <a:prstGeom prst="rect">
            <a:avLst/>
          </a:prstGeom>
          <a:solidFill>
            <a:srgbClr val="6D2790"/>
          </a:solidFill>
          <a:ln>
            <a:solidFill>
              <a:srgbClr val="6D27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mn-lt"/>
            </a:endParaRPr>
          </a:p>
        </p:txBody>
      </p:sp>
    </p:spTree>
    <p:extLst>
      <p:ext uri="{BB962C8B-B14F-4D97-AF65-F5344CB8AC3E}">
        <p14:creationId xmlns:p14="http://schemas.microsoft.com/office/powerpoint/2010/main" val="1098840723"/>
      </p:ext>
    </p:extLst>
  </p:cSld>
  <p:clrMap bg1="lt1" tx1="dk1" bg2="lt2" tx2="dk2" accent1="accent1" accent2="accent2" accent3="accent3" accent4="accent4" accent5="accent5" accent6="accent6" hlink="hlink" folHlink="folHlink"/>
  <p:sldLayoutIdLst>
    <p:sldLayoutId id="2147483673"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b="1" kern="1200">
          <a:solidFill>
            <a:srgbClr val="6D2790"/>
          </a:solidFill>
          <a:latin typeface="+mn-lt"/>
          <a:ea typeface="+mj-ea"/>
          <a:cs typeface="+mj-cs"/>
        </a:defRPr>
      </a:lvl1pPr>
    </p:titleStyle>
    <p:bodyStyle>
      <a:lvl1pPr marL="228600" indent="-228600" algn="l" defTabSz="914400" rtl="0" eaLnBrk="1" latinLnBrk="0" hangingPunct="1">
        <a:lnSpc>
          <a:spcPct val="90000"/>
        </a:lnSpc>
        <a:spcBef>
          <a:spcPts val="1000"/>
        </a:spcBef>
        <a:buFont typeface="System Font Regular"/>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2DB779B-9D78-0840-B4AC-38A8529225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r>
              <a:rPr lang="en-GB"/>
              <a:t>04/03/2019</a:t>
            </a:r>
          </a:p>
        </p:txBody>
      </p:sp>
      <p:sp>
        <p:nvSpPr>
          <p:cNvPr id="5" name="Footer Placeholder 4">
            <a:extLst>
              <a:ext uri="{FF2B5EF4-FFF2-40B4-BE49-F238E27FC236}">
                <a16:creationId xmlns:a16="http://schemas.microsoft.com/office/drawing/2014/main" id="{62C0B0D2-3D46-BC48-8F94-8CC3F91FC7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defRPr>
            </a:lvl1pPr>
          </a:lstStyle>
          <a:p>
            <a:r>
              <a:rPr lang="en-GB" dirty="0"/>
              <a:t>COMP13212 – Data Science</a:t>
            </a:r>
          </a:p>
        </p:txBody>
      </p:sp>
      <p:sp>
        <p:nvSpPr>
          <p:cNvPr id="6" name="Slide Number Placeholder 5">
            <a:extLst>
              <a:ext uri="{FF2B5EF4-FFF2-40B4-BE49-F238E27FC236}">
                <a16:creationId xmlns:a16="http://schemas.microsoft.com/office/drawing/2014/main" id="{8E79C378-8AC1-EE4A-9A20-A0E92B2E07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defRPr>
            </a:lvl1pPr>
          </a:lstStyle>
          <a:p>
            <a:fld id="{8505E898-9FF5-AD41-9509-5A190926E4FA}" type="slidenum">
              <a:rPr lang="en-GB" smtClean="0"/>
              <a:pPr/>
              <a:t>‹#›</a:t>
            </a:fld>
            <a:endParaRPr lang="en-GB"/>
          </a:p>
        </p:txBody>
      </p:sp>
      <p:sp>
        <p:nvSpPr>
          <p:cNvPr id="7" name="Rectangle 6">
            <a:extLst>
              <a:ext uri="{FF2B5EF4-FFF2-40B4-BE49-F238E27FC236}">
                <a16:creationId xmlns:a16="http://schemas.microsoft.com/office/drawing/2014/main" id="{7FD3739C-98EC-0C41-BF0E-FBB13DC6926C}"/>
              </a:ext>
            </a:extLst>
          </p:cNvPr>
          <p:cNvSpPr/>
          <p:nvPr userDrawn="1"/>
        </p:nvSpPr>
        <p:spPr>
          <a:xfrm>
            <a:off x="0" y="-1"/>
            <a:ext cx="2957885" cy="6858001"/>
          </a:xfrm>
          <a:prstGeom prst="rect">
            <a:avLst/>
          </a:prstGeom>
          <a:solidFill>
            <a:srgbClr val="6D2790"/>
          </a:solidFill>
          <a:ln>
            <a:solidFill>
              <a:srgbClr val="6D27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mn-lt"/>
            </a:endParaRPr>
          </a:p>
        </p:txBody>
      </p:sp>
      <p:sp>
        <p:nvSpPr>
          <p:cNvPr id="11" name="TextBox 10">
            <a:extLst>
              <a:ext uri="{FF2B5EF4-FFF2-40B4-BE49-F238E27FC236}">
                <a16:creationId xmlns:a16="http://schemas.microsoft.com/office/drawing/2014/main" id="{021460B5-703E-734E-90DF-CA8AE710743D}"/>
              </a:ext>
            </a:extLst>
          </p:cNvPr>
          <p:cNvSpPr txBox="1"/>
          <p:nvPr userDrawn="1"/>
        </p:nvSpPr>
        <p:spPr>
          <a:xfrm>
            <a:off x="3415085" y="5710019"/>
            <a:ext cx="2749471" cy="646331"/>
          </a:xfrm>
          <a:prstGeom prst="rect">
            <a:avLst/>
          </a:prstGeom>
          <a:noFill/>
        </p:spPr>
        <p:txBody>
          <a:bodyPr wrap="none" rtlCol="0">
            <a:spAutoFit/>
          </a:bodyPr>
          <a:lstStyle/>
          <a:p>
            <a:r>
              <a:rPr lang="en-GB" sz="2400" dirty="0">
                <a:solidFill>
                  <a:srgbClr val="6D2790"/>
                </a:solidFill>
                <a:latin typeface="+mn-lt"/>
              </a:rPr>
              <a:t>Dr Stewart </a:t>
            </a:r>
            <a:r>
              <a:rPr lang="en-GB" sz="2400" dirty="0" err="1">
                <a:solidFill>
                  <a:srgbClr val="6D2790"/>
                </a:solidFill>
                <a:latin typeface="+mn-lt"/>
              </a:rPr>
              <a:t>Blakeway</a:t>
            </a:r>
            <a:endParaRPr lang="en-GB" sz="2400" dirty="0">
              <a:solidFill>
                <a:srgbClr val="6D2790"/>
              </a:solidFill>
              <a:latin typeface="+mn-lt"/>
            </a:endParaRPr>
          </a:p>
          <a:p>
            <a:r>
              <a:rPr lang="en-GB" sz="1200" dirty="0">
                <a:latin typeface="+mn-lt"/>
              </a:rPr>
              <a:t>Lecturer in Computer Science</a:t>
            </a:r>
          </a:p>
        </p:txBody>
      </p:sp>
      <p:pic>
        <p:nvPicPr>
          <p:cNvPr id="10" name="Picture 9">
            <a:extLst>
              <a:ext uri="{FF2B5EF4-FFF2-40B4-BE49-F238E27FC236}">
                <a16:creationId xmlns:a16="http://schemas.microsoft.com/office/drawing/2014/main" id="{982506B0-F961-B847-A22D-24671FBDE45B}"/>
              </a:ext>
            </a:extLst>
          </p:cNvPr>
          <p:cNvPicPr>
            <a:picLocks noChangeAspect="1"/>
          </p:cNvPicPr>
          <p:nvPr userDrawn="1"/>
        </p:nvPicPr>
        <p:blipFill rotWithShape="1">
          <a:blip r:embed="rId4"/>
          <a:srcRect l="5100" t="6583" r="3869"/>
          <a:stretch/>
        </p:blipFill>
        <p:spPr>
          <a:xfrm>
            <a:off x="193040" y="2880202"/>
            <a:ext cx="2559678" cy="1097597"/>
          </a:xfrm>
          <a:prstGeom prst="rect">
            <a:avLst/>
          </a:prstGeom>
        </p:spPr>
      </p:pic>
      <p:sp>
        <p:nvSpPr>
          <p:cNvPr id="12" name="TextBox 11">
            <a:extLst>
              <a:ext uri="{FF2B5EF4-FFF2-40B4-BE49-F238E27FC236}">
                <a16:creationId xmlns:a16="http://schemas.microsoft.com/office/drawing/2014/main" id="{5257C346-48C8-484A-9170-7094EA234CB0}"/>
              </a:ext>
            </a:extLst>
          </p:cNvPr>
          <p:cNvSpPr txBox="1"/>
          <p:nvPr userDrawn="1"/>
        </p:nvSpPr>
        <p:spPr>
          <a:xfrm>
            <a:off x="10663611" y="5532273"/>
            <a:ext cx="1380378" cy="646331"/>
          </a:xfrm>
          <a:prstGeom prst="rect">
            <a:avLst/>
          </a:prstGeom>
          <a:noFill/>
        </p:spPr>
        <p:txBody>
          <a:bodyPr wrap="none" rtlCol="0">
            <a:spAutoFit/>
          </a:bodyPr>
          <a:lstStyle/>
          <a:p>
            <a:r>
              <a:rPr lang="en-GB" dirty="0">
                <a:latin typeface="+mn-lt"/>
              </a:rPr>
              <a:t>COMP13212</a:t>
            </a:r>
          </a:p>
          <a:p>
            <a:r>
              <a:rPr lang="en-GB" dirty="0">
                <a:latin typeface="+mn-lt"/>
              </a:rPr>
              <a:t>Data Science</a:t>
            </a:r>
          </a:p>
        </p:txBody>
      </p:sp>
    </p:spTree>
    <p:extLst>
      <p:ext uri="{BB962C8B-B14F-4D97-AF65-F5344CB8AC3E}">
        <p14:creationId xmlns:p14="http://schemas.microsoft.com/office/powerpoint/2010/main" val="4195482858"/>
      </p:ext>
    </p:extLst>
  </p:cSld>
  <p:clrMap bg1="lt1" tx1="dk1" bg2="lt2" tx2="dk2" accent1="accent1" accent2="accent2" accent3="accent3" accent4="accent4" accent5="accent5" accent6="accent6" hlink="hlink" folHlink="folHlink"/>
  <p:sldLayoutIdLst>
    <p:sldLayoutId id="2147483686" r:id="rId1"/>
    <p:sldLayoutId id="2147483687" r:id="rId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6DF812A-2F7E-BE41-A25A-50C4A819C576}"/>
              </a:ext>
            </a:extLst>
          </p:cNvPr>
          <p:cNvSpPr/>
          <p:nvPr userDrawn="1"/>
        </p:nvSpPr>
        <p:spPr>
          <a:xfrm>
            <a:off x="355159" y="240529"/>
            <a:ext cx="11481683" cy="6090699"/>
          </a:xfrm>
          <a:prstGeom prst="rect">
            <a:avLst/>
          </a:prstGeom>
          <a:solidFill>
            <a:srgbClr val="6D2790"/>
          </a:solidFill>
          <a:ln>
            <a:solidFill>
              <a:srgbClr val="6D27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Date Placeholder 3">
            <a:extLst>
              <a:ext uri="{FF2B5EF4-FFF2-40B4-BE49-F238E27FC236}">
                <a16:creationId xmlns:a16="http://schemas.microsoft.com/office/drawing/2014/main" id="{3FF9F0A1-183B-1442-9F06-BE7E8AC351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GB" dirty="0"/>
              <a:t>04/03/2019</a:t>
            </a:r>
          </a:p>
        </p:txBody>
      </p:sp>
      <p:sp>
        <p:nvSpPr>
          <p:cNvPr id="5" name="Footer Placeholder 4">
            <a:extLst>
              <a:ext uri="{FF2B5EF4-FFF2-40B4-BE49-F238E27FC236}">
                <a16:creationId xmlns:a16="http://schemas.microsoft.com/office/drawing/2014/main" id="{96FDA92A-992E-7741-9479-DC7A53B16A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dirty="0"/>
              <a:t>COMP13212 – Data Science</a:t>
            </a:r>
          </a:p>
        </p:txBody>
      </p:sp>
      <p:sp>
        <p:nvSpPr>
          <p:cNvPr id="6" name="Slide Number Placeholder 5">
            <a:extLst>
              <a:ext uri="{FF2B5EF4-FFF2-40B4-BE49-F238E27FC236}">
                <a16:creationId xmlns:a16="http://schemas.microsoft.com/office/drawing/2014/main" id="{A7AD66D6-8BCA-AF49-9E5B-E5DF69933B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E0D47B-EB9B-6A49-B791-222892DBD1D9}" type="slidenum">
              <a:rPr lang="en-GB" smtClean="0"/>
              <a:t>‹#›</a:t>
            </a:fld>
            <a:endParaRPr lang="en-GB"/>
          </a:p>
        </p:txBody>
      </p:sp>
    </p:spTree>
    <p:extLst>
      <p:ext uri="{BB962C8B-B14F-4D97-AF65-F5344CB8AC3E}">
        <p14:creationId xmlns:p14="http://schemas.microsoft.com/office/powerpoint/2010/main" val="1356258715"/>
      </p:ext>
    </p:extLst>
  </p:cSld>
  <p:clrMap bg1="lt1" tx1="dk1" bg2="lt2" tx2="dk2" accent1="accent1" accent2="accent2" accent3="accent3" accent4="accent4" accent5="accent5" accent6="accent6" hlink="hlink" folHlink="folHlink"/>
  <p:sldLayoutIdLst>
    <p:sldLayoutId id="2147483672" r:id="rId1"/>
  </p:sldLayoutIdLst>
  <p:hf hdr="0"/>
  <p:txStyles>
    <p:titleStyle>
      <a:lvl1pPr algn="l" defTabSz="914400" rtl="0" eaLnBrk="1" latinLnBrk="0" hangingPunct="1">
        <a:lnSpc>
          <a:spcPct val="90000"/>
        </a:lnSpc>
        <a:spcBef>
          <a:spcPct val="0"/>
        </a:spcBef>
        <a:buNone/>
        <a:defRPr sz="4400" kern="1200">
          <a:solidFill>
            <a:schemeClr val="bg1"/>
          </a:solidFill>
          <a:latin typeface="Source Sans Pro" panose="020B0503030403020204" pitchFamily="34" charset="77"/>
          <a:ea typeface="+mj-ea"/>
          <a:cs typeface="+mj-cs"/>
        </a:defRPr>
      </a:lvl1pPr>
    </p:titleStyle>
    <p:bodyStyle>
      <a:lvl1pPr marL="228600" indent="-228600" algn="l" defTabSz="914400" rtl="0" eaLnBrk="1" latinLnBrk="0" hangingPunct="1">
        <a:lnSpc>
          <a:spcPct val="90000"/>
        </a:lnSpc>
        <a:spcBef>
          <a:spcPts val="1000"/>
        </a:spcBef>
        <a:buFont typeface="System Font Regular"/>
        <a:buChar char="-"/>
        <a:defRPr sz="2800" kern="1200">
          <a:solidFill>
            <a:schemeClr val="bg1"/>
          </a:solidFill>
          <a:latin typeface="Source Sans Pro" panose="020B0503030403020204" pitchFamily="34" charset="77"/>
          <a:ea typeface="+mn-ea"/>
          <a:cs typeface="+mn-cs"/>
        </a:defRPr>
      </a:lvl1pPr>
      <a:lvl2pPr marL="685800" indent="-228600" algn="l" defTabSz="914400" rtl="0" eaLnBrk="1" latinLnBrk="0" hangingPunct="1">
        <a:lnSpc>
          <a:spcPct val="90000"/>
        </a:lnSpc>
        <a:spcBef>
          <a:spcPts val="500"/>
        </a:spcBef>
        <a:buFont typeface="System Font Regular"/>
        <a:buChar char="-"/>
        <a:defRPr sz="2400" kern="1200">
          <a:solidFill>
            <a:schemeClr val="bg1"/>
          </a:solidFill>
          <a:latin typeface="Source Sans Pro" panose="020B0503030403020204" pitchFamily="34" charset="77"/>
          <a:ea typeface="+mn-ea"/>
          <a:cs typeface="+mn-cs"/>
        </a:defRPr>
      </a:lvl2pPr>
      <a:lvl3pPr marL="1143000" indent="-228600" algn="l" defTabSz="914400" rtl="0" eaLnBrk="1" latinLnBrk="0" hangingPunct="1">
        <a:lnSpc>
          <a:spcPct val="90000"/>
        </a:lnSpc>
        <a:spcBef>
          <a:spcPts val="500"/>
        </a:spcBef>
        <a:buFont typeface="System Font Regular"/>
        <a:buChar char="-"/>
        <a:defRPr sz="2000" kern="1200">
          <a:solidFill>
            <a:schemeClr val="bg1"/>
          </a:solidFill>
          <a:latin typeface="Source Sans Pro" panose="020B0503030403020204" pitchFamily="34" charset="77"/>
          <a:ea typeface="+mn-ea"/>
          <a:cs typeface="+mn-cs"/>
        </a:defRPr>
      </a:lvl3pPr>
      <a:lvl4pPr marL="1600200" indent="-228600" algn="l" defTabSz="914400" rtl="0" eaLnBrk="1" latinLnBrk="0" hangingPunct="1">
        <a:lnSpc>
          <a:spcPct val="90000"/>
        </a:lnSpc>
        <a:spcBef>
          <a:spcPts val="500"/>
        </a:spcBef>
        <a:buFont typeface="System Font Regular"/>
        <a:buChar char="-"/>
        <a:defRPr sz="1800" kern="1200">
          <a:solidFill>
            <a:schemeClr val="bg1"/>
          </a:solidFill>
          <a:latin typeface="Source Sans Pro" panose="020B0503030403020204" pitchFamily="34" charset="77"/>
          <a:ea typeface="+mn-ea"/>
          <a:cs typeface="+mn-cs"/>
        </a:defRPr>
      </a:lvl4pPr>
      <a:lvl5pPr marL="2057400" indent="-228600" algn="l" defTabSz="914400" rtl="0" eaLnBrk="1" latinLnBrk="0" hangingPunct="1">
        <a:lnSpc>
          <a:spcPct val="90000"/>
        </a:lnSpc>
        <a:spcBef>
          <a:spcPts val="500"/>
        </a:spcBef>
        <a:buFont typeface="System Font Regular"/>
        <a:buChar char="-"/>
        <a:defRPr sz="1800" kern="1200">
          <a:solidFill>
            <a:schemeClr val="bg1"/>
          </a:solidFill>
          <a:latin typeface="Source Sans Pro" panose="020B0503030403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findcourses.co.uk/inspiration/articles/average-salary-uk-2018-14105" TargetMode="External"/><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hyperlink" Target="https://www.ons.gov.uk/employmentandlabourmarket/peopleinwork/earningsandworkinghours"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ww.ons.gov.uk/employmentandlabourmarket/peopleinwork/earningsandworkinghours" TargetMode="External"/><Relationship Id="rId2" Type="http://schemas.openxmlformats.org/officeDocument/2006/relationships/hyperlink" Target="https://www.findcourses.co.uk/inspiration/articles/average-salary-uk-2018-14105" TargetMode="Externa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findcourses.co.uk/inspiration/articles/average-salary-uk-2018-14105" TargetMode="External"/><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hyperlink" Target="https://www.ons.gov.uk/employmentandlabourmarket/peopleinwork/earningsandworkinghours"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www.ons.gov.uk/employmentandlabourmarket/peopleinwork/earningsandworkinghours" TargetMode="External"/><Relationship Id="rId2" Type="http://schemas.openxmlformats.org/officeDocument/2006/relationships/hyperlink" Target="https://www.findcourses.co.uk/inspiration/articles/average-salary-uk-2018-14105" TargetMode="Externa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42.xml.rels><?xml version="1.0" encoding="UTF-8" standalone="yes"?>
<Relationships xmlns="http://schemas.openxmlformats.org/package/2006/relationships"><Relationship Id="rId3" Type="http://schemas.openxmlformats.org/officeDocument/2006/relationships/hyperlink" Target="https://www.findcourses.co.uk/inspiration/articles/average-salary-uk-2018-14105" TargetMode="External"/><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chart" Target="../charts/chart5.xml"/><Relationship Id="rId4" Type="http://schemas.openxmlformats.org/officeDocument/2006/relationships/hyperlink" Target="https://www.ons.gov.uk/employmentandlabourmarket/peopleinwork/earningsandworkinghours"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findcourses.co.uk/inspiration/articles/average-salary-uk-2018-14105" TargetMode="External"/><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chart" Target="../charts/chart6.xml"/><Relationship Id="rId4" Type="http://schemas.openxmlformats.org/officeDocument/2006/relationships/hyperlink" Target="https://www.ons.gov.uk/employmentandlabourmarket/peopleinwork/earningsandworkinghour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towardsdatascience.com/why-sample-variance-is-divided-by-n-1-89821b83ef6d"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0E97C-95E5-B641-B8A2-45DA1370B424}"/>
              </a:ext>
            </a:extLst>
          </p:cNvPr>
          <p:cNvSpPr>
            <a:spLocks noGrp="1"/>
          </p:cNvSpPr>
          <p:nvPr>
            <p:ph type="ctrTitle"/>
          </p:nvPr>
        </p:nvSpPr>
        <p:spPr>
          <a:xfrm>
            <a:off x="3363401" y="1122363"/>
            <a:ext cx="8102379" cy="2387600"/>
          </a:xfrm>
          <a:prstGeom prst="rect">
            <a:avLst/>
          </a:prstGeom>
        </p:spPr>
        <p:txBody>
          <a:bodyPr/>
          <a:lstStyle/>
          <a:p>
            <a:r>
              <a:rPr lang="en-GB" dirty="0"/>
              <a:t>Lecture 5</a:t>
            </a:r>
          </a:p>
        </p:txBody>
      </p:sp>
      <p:sp>
        <p:nvSpPr>
          <p:cNvPr id="3" name="Subtitle 2">
            <a:extLst>
              <a:ext uri="{FF2B5EF4-FFF2-40B4-BE49-F238E27FC236}">
                <a16:creationId xmlns:a16="http://schemas.microsoft.com/office/drawing/2014/main" id="{C14072F8-FF38-B548-99A8-3D999BB31BA4}"/>
              </a:ext>
            </a:extLst>
          </p:cNvPr>
          <p:cNvSpPr>
            <a:spLocks noGrp="1"/>
          </p:cNvSpPr>
          <p:nvPr>
            <p:ph type="subTitle" idx="4294967295"/>
          </p:nvPr>
        </p:nvSpPr>
        <p:spPr>
          <a:xfrm>
            <a:off x="3363401" y="3602038"/>
            <a:ext cx="8102379" cy="1655762"/>
          </a:xfrm>
          <a:prstGeom prst="rect">
            <a:avLst/>
          </a:prstGeom>
        </p:spPr>
        <p:txBody>
          <a:bodyPr anchor="t"/>
          <a:lstStyle/>
          <a:p>
            <a:pPr marL="0" indent="0">
              <a:lnSpc>
                <a:spcPct val="100000"/>
              </a:lnSpc>
              <a:spcBef>
                <a:spcPts val="0"/>
              </a:spcBef>
              <a:buNone/>
            </a:pPr>
            <a:r>
              <a:rPr lang="en-GB" dirty="0"/>
              <a:t>Descriptive Statistics</a:t>
            </a:r>
          </a:p>
        </p:txBody>
      </p:sp>
    </p:spTree>
    <p:extLst>
      <p:ext uri="{BB962C8B-B14F-4D97-AF65-F5344CB8AC3E}">
        <p14:creationId xmlns:p14="http://schemas.microsoft.com/office/powerpoint/2010/main" val="1701124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Mode</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3, 5, </a:t>
            </a:r>
            <a:r>
              <a:rPr lang="en-GB" b="1" dirty="0"/>
              <a:t>13, 13, 13, 13</a:t>
            </a:r>
            <a:r>
              <a:rPr lang="en-GB" dirty="0"/>
              <a:t>, 20, </a:t>
            </a:r>
            <a:r>
              <a:rPr lang="en-GB" b="1" dirty="0"/>
              <a:t>23, 23, 23, 23</a:t>
            </a:r>
            <a:r>
              <a:rPr lang="en-GB" dirty="0"/>
              <a:t>, 29, 39, 40, 56</a:t>
            </a:r>
          </a:p>
          <a:p>
            <a:endParaRPr lang="en-GB" dirty="0"/>
          </a:p>
          <a:p>
            <a:r>
              <a:rPr lang="en-GB" dirty="0"/>
              <a:t>Having two modes is called </a:t>
            </a:r>
            <a:r>
              <a:rPr lang="en-GB" dirty="0">
                <a:solidFill>
                  <a:srgbClr val="FF0000"/>
                </a:solidFill>
              </a:rPr>
              <a:t>bimodal</a:t>
            </a:r>
          </a:p>
          <a:p>
            <a:r>
              <a:rPr lang="en-GB" dirty="0"/>
              <a:t>More then two modes is </a:t>
            </a:r>
            <a:r>
              <a:rPr lang="en-GB" dirty="0">
                <a:solidFill>
                  <a:srgbClr val="FF0000"/>
                </a:solidFill>
              </a:rPr>
              <a:t>multimodal</a:t>
            </a:r>
          </a:p>
          <a:p>
            <a:pPr marL="0" indent="0">
              <a:buNone/>
            </a:pPr>
            <a:endParaRPr lang="en-GB" dirty="0"/>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10</a:t>
            </a:fld>
            <a:endParaRPr lang="en-GB"/>
          </a:p>
        </p:txBody>
      </p:sp>
    </p:spTree>
    <p:extLst>
      <p:ext uri="{BB962C8B-B14F-4D97-AF65-F5344CB8AC3E}">
        <p14:creationId xmlns:p14="http://schemas.microsoft.com/office/powerpoint/2010/main" val="447324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Mode (grouping)</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3, 5, 11, 12, 14, 16, 20, 23, 25, 27, 28, 29, 39, 40, 56</a:t>
            </a:r>
          </a:p>
          <a:p>
            <a:endParaRPr lang="en-GB" dirty="0"/>
          </a:p>
          <a:p>
            <a:pPr marL="0" indent="0">
              <a:buNone/>
            </a:pPr>
            <a:r>
              <a:rPr lang="en-GB" dirty="0"/>
              <a:t>0-9 (2 values)</a:t>
            </a:r>
          </a:p>
          <a:p>
            <a:pPr marL="0" indent="0">
              <a:buNone/>
            </a:pPr>
            <a:r>
              <a:rPr lang="en-GB" dirty="0"/>
              <a:t>10-19 (4 values)</a:t>
            </a:r>
          </a:p>
          <a:p>
            <a:pPr marL="0" indent="0">
              <a:buNone/>
            </a:pPr>
            <a:r>
              <a:rPr lang="en-GB" dirty="0"/>
              <a:t>20-29 (6 values) </a:t>
            </a:r>
            <a:r>
              <a:rPr lang="en-GB" dirty="0">
                <a:sym typeface="Wingdings" panose="05000000000000000000" pitchFamily="2" charset="2"/>
              </a:rPr>
              <a:t> Mode is 25</a:t>
            </a:r>
            <a:endParaRPr lang="en-GB" dirty="0"/>
          </a:p>
          <a:p>
            <a:pPr marL="0" indent="0">
              <a:buNone/>
            </a:pPr>
            <a:r>
              <a:rPr lang="en-GB" dirty="0"/>
              <a:t>30-39 (1 value)</a:t>
            </a:r>
          </a:p>
          <a:p>
            <a:pPr marL="0" indent="0">
              <a:buNone/>
            </a:pPr>
            <a:r>
              <a:rPr lang="en-GB" dirty="0"/>
              <a:t>40-49 (1 value)</a:t>
            </a:r>
          </a:p>
          <a:p>
            <a:pPr marL="0" indent="0">
              <a:buNone/>
            </a:pPr>
            <a:r>
              <a:rPr lang="en-GB" dirty="0"/>
              <a:t>50-59 (1 value)</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11</a:t>
            </a:fld>
            <a:endParaRPr lang="en-GB"/>
          </a:p>
        </p:txBody>
      </p:sp>
    </p:spTree>
    <p:extLst>
      <p:ext uri="{BB962C8B-B14F-4D97-AF65-F5344CB8AC3E}">
        <p14:creationId xmlns:p14="http://schemas.microsoft.com/office/powerpoint/2010/main" val="3744515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B1F-C3DF-4BDA-860C-D43059614DA7}"/>
              </a:ext>
            </a:extLst>
          </p:cNvPr>
          <p:cNvSpPr>
            <a:spLocks noGrp="1"/>
          </p:cNvSpPr>
          <p:nvPr>
            <p:ph type="title"/>
          </p:nvPr>
        </p:nvSpPr>
        <p:spPr/>
        <p:txBody>
          <a:bodyPr/>
          <a:lstStyle/>
          <a:p>
            <a:r>
              <a:rPr lang="en-GB" dirty="0"/>
              <a:t>Mode with our Data</a:t>
            </a:r>
          </a:p>
        </p:txBody>
      </p:sp>
      <p:sp>
        <p:nvSpPr>
          <p:cNvPr id="3" name="Content Placeholder 2">
            <a:extLst>
              <a:ext uri="{FF2B5EF4-FFF2-40B4-BE49-F238E27FC236}">
                <a16:creationId xmlns:a16="http://schemas.microsoft.com/office/drawing/2014/main" id="{676A0221-6E0C-4874-9428-0CBD21B96EEC}"/>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88,88,89,89,89,89,89,89,90,90,90,90,90,90,90,90,90,90,90,90,90,90,90,92,92,92,92,92,92,92,92,92,92,92,92,92,92,92,92,93,93,93,93,93,93,93,93,93,93,93,93,93,93,93,93,93,94,94,94,94,94,94,94,94,94,94,94,94,94,94,94,94,94,94,94,94,94,94,95,95,95,95,95,95,95,95,95,95,95,95,95,95,95,95,95,95,</a:t>
            </a:r>
            <a:r>
              <a:rPr lang="en-GB" sz="1800" b="1" dirty="0">
                <a:highlight>
                  <a:srgbClr val="FFFF00"/>
                </a:highlight>
              </a:rPr>
              <a:t>96,96,96,96,96,96,96,96,96,96,96,96,96,96,96,96,96,96,96,96,96,96,96,96,96,96,96,96,96,96,96,96,96,</a:t>
            </a:r>
            <a:r>
              <a:rPr lang="en-GB" sz="1800" dirty="0"/>
              <a:t>98,98,98,98,98,98,98,98,98,98,98,98,98,98,98,98,98,98,98,98,98,98,98,98,98,98,98,98,99,99,99,99,99,99,99,99,99,99,99,99,99,99,99,99,99,99,99,99,99,99,99,99,99,99,99,99,100,100,100,100,100,100,100,100,100,100,100,100,100,100,100,100,100,100,100,100</a:t>
            </a:r>
          </a:p>
          <a:p>
            <a:pPr marL="0" indent="0">
              <a:buNone/>
            </a:pPr>
            <a:endParaRPr lang="en-GB" sz="1800" dirty="0"/>
          </a:p>
          <a:p>
            <a:r>
              <a:rPr lang="en-GB" sz="1800" dirty="0"/>
              <a:t>91?  Not too bad, but the mode (most common value) is 96 </a:t>
            </a:r>
          </a:p>
          <a:p>
            <a:r>
              <a:rPr lang="en-GB" sz="1800" dirty="0"/>
              <a:t>Less happy with 91?  Let’s take a look at the median.</a:t>
            </a:r>
          </a:p>
        </p:txBody>
      </p:sp>
      <p:sp>
        <p:nvSpPr>
          <p:cNvPr id="4" name="Date Placeholder 3">
            <a:extLst>
              <a:ext uri="{FF2B5EF4-FFF2-40B4-BE49-F238E27FC236}">
                <a16:creationId xmlns:a16="http://schemas.microsoft.com/office/drawing/2014/main" id="{E00F3580-7D86-4AD9-B3F6-D75AD0DDCA9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333712-C0C3-49E2-93D4-FFB70E22DA1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EAEDDB7-23C2-4543-A95D-90AF03A0782F}"/>
              </a:ext>
            </a:extLst>
          </p:cNvPr>
          <p:cNvSpPr>
            <a:spLocks noGrp="1"/>
          </p:cNvSpPr>
          <p:nvPr>
            <p:ph type="sldNum" sz="quarter" idx="12"/>
          </p:nvPr>
        </p:nvSpPr>
        <p:spPr/>
        <p:txBody>
          <a:bodyPr/>
          <a:lstStyle/>
          <a:p>
            <a:fld id="{92ECAB66-D260-E648-9A87-3BCDF075D08B}" type="slidenum">
              <a:rPr lang="en-GB" smtClean="0"/>
              <a:t>12</a:t>
            </a:fld>
            <a:endParaRPr lang="en-GB"/>
          </a:p>
        </p:txBody>
      </p:sp>
    </p:spTree>
    <p:extLst>
      <p:ext uri="{BB962C8B-B14F-4D97-AF65-F5344CB8AC3E}">
        <p14:creationId xmlns:p14="http://schemas.microsoft.com/office/powerpoint/2010/main" val="3947244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Median </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 5, 11, 12, 14, 16, 20, 23, 25, 27, 28, 29, 39, 40, 56]</a:t>
            </a:r>
          </a:p>
          <a:p>
            <a:pPr marL="0" indent="0" algn="ctr">
              <a:buNone/>
            </a:pPr>
            <a:endParaRPr lang="en-GB" dirty="0"/>
          </a:p>
          <a:p>
            <a:pPr marL="0" indent="0" algn="ctr">
              <a:buNone/>
            </a:pPr>
            <a:r>
              <a:rPr lang="en-GB" dirty="0"/>
              <a:t>Given the data set, what is the median?</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13</a:t>
            </a:fld>
            <a:endParaRPr lang="en-GB"/>
          </a:p>
        </p:txBody>
      </p:sp>
    </p:spTree>
    <p:extLst>
      <p:ext uri="{BB962C8B-B14F-4D97-AF65-F5344CB8AC3E}">
        <p14:creationId xmlns:p14="http://schemas.microsoft.com/office/powerpoint/2010/main" val="2387412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52FAB-F1A7-42ED-AD5E-95E248BC1E61}"/>
              </a:ext>
            </a:extLst>
          </p:cNvPr>
          <p:cNvSpPr>
            <a:spLocks noGrp="1"/>
          </p:cNvSpPr>
          <p:nvPr>
            <p:ph type="title"/>
          </p:nvPr>
        </p:nvSpPr>
        <p:spPr/>
        <p:txBody>
          <a:bodyPr/>
          <a:lstStyle/>
          <a:p>
            <a:r>
              <a:rPr lang="en-GB" dirty="0"/>
              <a:t>The Median </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97CBE98-3D25-450B-B4D0-41B72AC755D8}"/>
                  </a:ext>
                </a:extLst>
              </p:cNvPr>
              <p:cNvSpPr>
                <a:spLocks noGrp="1"/>
              </p:cNvSpPr>
              <p:nvPr>
                <p:ph idx="1"/>
              </p:nvPr>
            </p:nvSpPr>
            <p:spPr/>
            <p:txBody>
              <a:bodyPr/>
              <a:lstStyle/>
              <a:p>
                <a:r>
                  <a:rPr lang="en-GB" dirty="0"/>
                  <a:t>The median is the middle value of an ordered list</a:t>
                </a:r>
              </a:p>
              <a:p>
                <a:pPr marL="0" indent="0">
                  <a:buNone/>
                </a:pPr>
                <a:endParaRPr lang="en-GB" dirty="0"/>
              </a:p>
              <a:p>
                <a:pPr marL="0" indent="0" algn="ctr">
                  <a:buNone/>
                </a:pPr>
                <a:r>
                  <a:rPr lang="en-GB" dirty="0"/>
                  <a:t>3, 5, 11, 12, 14, 16, 20,</a:t>
                </a:r>
                <a:r>
                  <a:rPr lang="en-GB" b="1" dirty="0"/>
                  <a:t> 23, </a:t>
                </a:r>
                <a:r>
                  <a:rPr lang="en-GB" dirty="0"/>
                  <a:t>25, 27, 28, 29, 39, 40, 56</a:t>
                </a:r>
              </a:p>
              <a:p>
                <a:endParaRPr lang="en-GB" dirty="0"/>
              </a:p>
              <a:p>
                <a:r>
                  <a:rPr lang="en-GB" dirty="0"/>
                  <a:t>To find the middle value    </a:t>
                </a:r>
                <a14:m>
                  <m:oMath xmlns:m="http://schemas.openxmlformats.org/officeDocument/2006/math">
                    <m:f>
                      <m:fPr>
                        <m:ctrlPr>
                          <a:rPr lang="en-GB" i="1" smtClean="0">
                            <a:latin typeface="Cambria Math" panose="02040503050406030204" pitchFamily="18" charset="0"/>
                          </a:rPr>
                        </m:ctrlPr>
                      </m:fPr>
                      <m:num>
                        <m:r>
                          <a:rPr lang="en-GB" b="0" i="1" smtClean="0">
                            <a:latin typeface="Cambria Math" panose="02040503050406030204" pitchFamily="18" charset="0"/>
                          </a:rPr>
                          <m:t>𝑛</m:t>
                        </m:r>
                        <m:r>
                          <a:rPr lang="en-GB" b="0" i="1" smtClean="0">
                            <a:latin typeface="Cambria Math" panose="02040503050406030204" pitchFamily="18" charset="0"/>
                          </a:rPr>
                          <m:t>+1</m:t>
                        </m:r>
                      </m:num>
                      <m:den>
                        <m:r>
                          <a:rPr lang="en-GB" b="0" i="1" smtClean="0">
                            <a:latin typeface="Cambria Math" panose="02040503050406030204" pitchFamily="18" charset="0"/>
                          </a:rPr>
                          <m:t>2</m:t>
                        </m:r>
                      </m:den>
                    </m:f>
                  </m:oMath>
                </a14:m>
                <a:endParaRPr lang="en-GB" dirty="0"/>
              </a:p>
              <a:p>
                <a:r>
                  <a:rPr lang="en-GB" dirty="0"/>
                  <a:t>If there are two middle values, we add and divide by 2</a:t>
                </a:r>
              </a:p>
              <a:p>
                <a:endParaRPr lang="en-GB" dirty="0"/>
              </a:p>
            </p:txBody>
          </p:sp>
        </mc:Choice>
        <mc:Fallback>
          <p:sp>
            <p:nvSpPr>
              <p:cNvPr id="3" name="Content Placeholder 2">
                <a:extLst>
                  <a:ext uri="{FF2B5EF4-FFF2-40B4-BE49-F238E27FC236}">
                    <a16:creationId xmlns:a16="http://schemas.microsoft.com/office/drawing/2014/main" id="{B97CBE98-3D25-450B-B4D0-41B72AC755D8}"/>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F62C32A2-CE40-4AAE-B8CB-40E80894C79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6C7BCEE-D830-4938-B5B5-A40589185E1F}"/>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EAB9B0A-4E6F-4B8A-B200-6183291F42D0}"/>
              </a:ext>
            </a:extLst>
          </p:cNvPr>
          <p:cNvSpPr>
            <a:spLocks noGrp="1"/>
          </p:cNvSpPr>
          <p:nvPr>
            <p:ph type="sldNum" sz="quarter" idx="12"/>
          </p:nvPr>
        </p:nvSpPr>
        <p:spPr/>
        <p:txBody>
          <a:bodyPr/>
          <a:lstStyle/>
          <a:p>
            <a:fld id="{92ECAB66-D260-E648-9A87-3BCDF075D08B}" type="slidenum">
              <a:rPr lang="en-GB" smtClean="0"/>
              <a:t>14</a:t>
            </a:fld>
            <a:endParaRPr lang="en-GB"/>
          </a:p>
        </p:txBody>
      </p:sp>
    </p:spTree>
    <p:extLst>
      <p:ext uri="{BB962C8B-B14F-4D97-AF65-F5344CB8AC3E}">
        <p14:creationId xmlns:p14="http://schemas.microsoft.com/office/powerpoint/2010/main" val="6488880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B1F-C3DF-4BDA-860C-D43059614DA7}"/>
              </a:ext>
            </a:extLst>
          </p:cNvPr>
          <p:cNvSpPr>
            <a:spLocks noGrp="1"/>
          </p:cNvSpPr>
          <p:nvPr>
            <p:ph type="title"/>
          </p:nvPr>
        </p:nvSpPr>
        <p:spPr/>
        <p:txBody>
          <a:bodyPr/>
          <a:lstStyle/>
          <a:p>
            <a:r>
              <a:rPr lang="en-GB" dirty="0"/>
              <a:t>Median with our Data</a:t>
            </a:r>
          </a:p>
        </p:txBody>
      </p:sp>
      <p:sp>
        <p:nvSpPr>
          <p:cNvPr id="3" name="Content Placeholder 2">
            <a:extLst>
              <a:ext uri="{FF2B5EF4-FFF2-40B4-BE49-F238E27FC236}">
                <a16:creationId xmlns:a16="http://schemas.microsoft.com/office/drawing/2014/main" id="{676A0221-6E0C-4874-9428-0CBD21B96EEC}"/>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88,88,89,89,89,89,89,89,90,90,90,90,90,90,90,90,90,90,90,90,90,90,90,92,92,92,92,92,92,92,92,92,92,92,92,92,92,92,92,93,93,93,93,93,93,93,93,93,93,93,93,93,93,93,93,93,94,94,94,94,94,94,94,94,94,94,94,94,94,</a:t>
            </a:r>
            <a:r>
              <a:rPr lang="en-GB" sz="1800" b="1" dirty="0">
                <a:highlight>
                  <a:srgbClr val="FFFF00"/>
                </a:highlight>
              </a:rPr>
              <a:t>94,</a:t>
            </a:r>
            <a:r>
              <a:rPr lang="en-GB" sz="1800" dirty="0"/>
              <a:t>94,94,94,94,94,94,94,94,95,95,95,95,95,95,95,95,95,95,95,95,95,95,95,95,95,95,96,96,96,96,96,96,96,96,96,96,96,96,96,96,96,96,96,96,96,96,96,96,96,96,96,96,96,96,96,96,96,96,96,98,98,98,98,98,98,98,98,98,98,98,98,98,98,98,98,98,98,98,98,98,98,98,98,98,98,98,98,99,99,99,99,99,99,99,99,99,99,99,99,99,99,99,99,99,99,99,99,99,99,99,99,99,99,99,99,100,100,100,100,100,100,100,100,100,100,100,100,100,100,100,100,100,100,100,100</a:t>
            </a:r>
          </a:p>
          <a:p>
            <a:pPr marL="0" indent="0">
              <a:buNone/>
            </a:pPr>
            <a:endParaRPr lang="en-GB" sz="1800" dirty="0"/>
          </a:p>
          <a:p>
            <a:r>
              <a:rPr lang="en-GB" sz="1800" dirty="0"/>
              <a:t>91?  Not too bad, but the median (middle value) is 94 </a:t>
            </a:r>
          </a:p>
          <a:p>
            <a:endParaRPr lang="en-GB" sz="1800" dirty="0"/>
          </a:p>
          <a:p>
            <a:r>
              <a:rPr lang="en-GB" sz="1800" dirty="0"/>
              <a:t>Less happy with 91?  Let’s take a look at the mean value.</a:t>
            </a:r>
          </a:p>
        </p:txBody>
      </p:sp>
      <p:sp>
        <p:nvSpPr>
          <p:cNvPr id="4" name="Date Placeholder 3">
            <a:extLst>
              <a:ext uri="{FF2B5EF4-FFF2-40B4-BE49-F238E27FC236}">
                <a16:creationId xmlns:a16="http://schemas.microsoft.com/office/drawing/2014/main" id="{E00F3580-7D86-4AD9-B3F6-D75AD0DDCA9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333712-C0C3-49E2-93D4-FFB70E22DA1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EAEDDB7-23C2-4543-A95D-90AF03A0782F}"/>
              </a:ext>
            </a:extLst>
          </p:cNvPr>
          <p:cNvSpPr>
            <a:spLocks noGrp="1"/>
          </p:cNvSpPr>
          <p:nvPr>
            <p:ph type="sldNum" sz="quarter" idx="12"/>
          </p:nvPr>
        </p:nvSpPr>
        <p:spPr/>
        <p:txBody>
          <a:bodyPr/>
          <a:lstStyle/>
          <a:p>
            <a:fld id="{92ECAB66-D260-E648-9A87-3BCDF075D08B}" type="slidenum">
              <a:rPr lang="en-GB" smtClean="0"/>
              <a:t>15</a:t>
            </a:fld>
            <a:endParaRPr lang="en-GB"/>
          </a:p>
        </p:txBody>
      </p:sp>
    </p:spTree>
    <p:extLst>
      <p:ext uri="{BB962C8B-B14F-4D97-AF65-F5344CB8AC3E}">
        <p14:creationId xmlns:p14="http://schemas.microsoft.com/office/powerpoint/2010/main" val="1834060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Mean </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 5, 11, 12, 14, 16, 20, 23, 25, 27, 28, 29, 39, 40, 56]</a:t>
            </a:r>
          </a:p>
          <a:p>
            <a:pPr marL="0" indent="0" algn="ctr">
              <a:buNone/>
            </a:pPr>
            <a:endParaRPr lang="en-GB" dirty="0"/>
          </a:p>
          <a:p>
            <a:pPr marL="0" indent="0" algn="ctr">
              <a:buNone/>
            </a:pPr>
            <a:r>
              <a:rPr lang="en-GB" dirty="0"/>
              <a:t>Given the data set, what is the mean?</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16</a:t>
            </a:fld>
            <a:endParaRPr lang="en-GB"/>
          </a:p>
        </p:txBody>
      </p:sp>
    </p:spTree>
    <p:extLst>
      <p:ext uri="{BB962C8B-B14F-4D97-AF65-F5344CB8AC3E}">
        <p14:creationId xmlns:p14="http://schemas.microsoft.com/office/powerpoint/2010/main" val="36770732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52FAB-F1A7-42ED-AD5E-95E248BC1E61}"/>
              </a:ext>
            </a:extLst>
          </p:cNvPr>
          <p:cNvSpPr>
            <a:spLocks noGrp="1"/>
          </p:cNvSpPr>
          <p:nvPr>
            <p:ph type="title"/>
          </p:nvPr>
        </p:nvSpPr>
        <p:spPr/>
        <p:txBody>
          <a:bodyPr/>
          <a:lstStyle/>
          <a:p>
            <a:r>
              <a:rPr lang="en-GB" dirty="0"/>
              <a:t>The Mean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97CBE98-3D25-450B-B4D0-41B72AC755D8}"/>
                  </a:ext>
                </a:extLst>
              </p:cNvPr>
              <p:cNvSpPr>
                <a:spLocks noGrp="1"/>
              </p:cNvSpPr>
              <p:nvPr>
                <p:ph idx="1"/>
              </p:nvPr>
            </p:nvSpPr>
            <p:spPr/>
            <p:txBody>
              <a:bodyPr/>
              <a:lstStyle/>
              <a:p>
                <a:r>
                  <a:rPr lang="en-GB" dirty="0"/>
                  <a:t>The mean is the arithmetic average of a list</a:t>
                </a:r>
              </a:p>
              <a:p>
                <a:pPr marL="0" indent="0">
                  <a:buNone/>
                </a:pPr>
                <a:endParaRPr lang="en-GB" dirty="0"/>
              </a:p>
              <a:p>
                <a:pPr marL="0" indent="0" algn="ctr">
                  <a:buNone/>
                </a:pPr>
                <a:r>
                  <a:rPr lang="en-GB" dirty="0"/>
                  <a:t>3, 5, 11, 12, 14, 16, 20,</a:t>
                </a:r>
                <a:r>
                  <a:rPr lang="en-GB" b="1" dirty="0"/>
                  <a:t> </a:t>
                </a:r>
                <a:r>
                  <a:rPr lang="en-GB" dirty="0"/>
                  <a:t>23</a:t>
                </a:r>
                <a:r>
                  <a:rPr lang="en-GB" b="1" dirty="0"/>
                  <a:t>, </a:t>
                </a:r>
                <a:r>
                  <a:rPr lang="en-GB" dirty="0"/>
                  <a:t>25, 27, 28, 29, 39, 40, 56</a:t>
                </a:r>
              </a:p>
              <a:p>
                <a:endParaRPr lang="en-GB" dirty="0"/>
              </a:p>
              <a:p>
                <a:r>
                  <a:rPr lang="en-GB" dirty="0"/>
                  <a:t>To find the mean value    </a:t>
                </a:r>
                <a14:m>
                  <m:oMath xmlns:m="http://schemas.openxmlformats.org/officeDocument/2006/math">
                    <m:r>
                      <m:rPr>
                        <m:sty m:val="p"/>
                      </m:rPr>
                      <a:rPr lang="el-GR" b="0" i="1" smtClean="0">
                        <a:latin typeface="Cambria Math" panose="02040503050406030204" pitchFamily="18" charset="0"/>
                        <a:ea typeface="Cambria Math" panose="02040503050406030204" pitchFamily="18" charset="0"/>
                      </a:rPr>
                      <m:t>μ</m:t>
                    </m:r>
                    <m:r>
                      <a:rPr lang="en-GB" b="0" i="0" smtClean="0">
                        <a:latin typeface="Cambria Math" panose="02040503050406030204" pitchFamily="18" charset="0"/>
                      </a:rPr>
                      <m:t>=</m:t>
                    </m:r>
                    <m:f>
                      <m:fPr>
                        <m:ctrlPr>
                          <a:rPr lang="en-GB" i="1" smtClean="0">
                            <a:latin typeface="Cambria Math" panose="02040503050406030204" pitchFamily="18" charset="0"/>
                          </a:rPr>
                        </m:ctrlPr>
                      </m:fPr>
                      <m:num>
                        <m:nary>
                          <m:naryPr>
                            <m:chr m:val="∑"/>
                            <m:ctrlPr>
                              <a:rPr lang="en-GB" i="1" smtClean="0">
                                <a:latin typeface="Cambria Math" panose="02040503050406030204" pitchFamily="18" charset="0"/>
                              </a:rPr>
                            </m:ctrlPr>
                          </m:naryPr>
                          <m:sub>
                            <m:r>
                              <m:rPr>
                                <m:brk m:alnAt="23"/>
                              </m:rPr>
                              <a:rPr lang="en-GB" b="0" i="1" smtClean="0">
                                <a:latin typeface="Cambria Math" panose="02040503050406030204" pitchFamily="18" charset="0"/>
                              </a:rPr>
                              <m:t>𝑖</m:t>
                            </m:r>
                            <m:r>
                              <a:rPr lang="en-GB" b="0" i="1" smtClean="0">
                                <a:latin typeface="Cambria Math" panose="02040503050406030204" pitchFamily="18" charset="0"/>
                              </a:rPr>
                              <m:t>=1</m:t>
                            </m:r>
                          </m:sub>
                          <m:sup>
                            <m:r>
                              <a:rPr lang="en-GB" b="0" i="1" smtClean="0">
                                <a:latin typeface="Cambria Math" panose="02040503050406030204" pitchFamily="18" charset="0"/>
                              </a:rPr>
                              <m:t>𝑁</m:t>
                            </m:r>
                          </m:sup>
                          <m:e>
                            <m:sSub>
                              <m:sSubPr>
                                <m:ctrlPr>
                                  <a:rPr lang="en-GB" i="1" smtClean="0">
                                    <a:latin typeface="Cambria Math" panose="02040503050406030204" pitchFamily="18" charset="0"/>
                                  </a:rPr>
                                </m:ctrlPr>
                              </m:sSubPr>
                              <m:e>
                                <m:r>
                                  <a:rPr lang="en-GB" b="0" i="1" smtClean="0">
                                    <a:latin typeface="Cambria Math" panose="02040503050406030204" pitchFamily="18" charset="0"/>
                                  </a:rPr>
                                  <m:t>𝑥</m:t>
                                </m:r>
                              </m:e>
                              <m:sub>
                                <m:r>
                                  <a:rPr lang="en-GB" b="0" i="1" smtClean="0">
                                    <a:latin typeface="Cambria Math" panose="02040503050406030204" pitchFamily="18" charset="0"/>
                                  </a:rPr>
                                  <m:t>𝑖</m:t>
                                </m:r>
                              </m:sub>
                            </m:sSub>
                          </m:e>
                        </m:nary>
                      </m:num>
                      <m:den>
                        <m:r>
                          <a:rPr lang="en-GB" b="0" i="1" smtClean="0">
                            <a:latin typeface="Cambria Math" panose="02040503050406030204" pitchFamily="18" charset="0"/>
                          </a:rPr>
                          <m:t>𝑁</m:t>
                        </m:r>
                      </m:den>
                    </m:f>
                    <m:r>
                      <a:rPr lang="en-GB" b="0" i="1" smtClean="0">
                        <a:latin typeface="Cambria Math" panose="02040503050406030204" pitchFamily="18" charset="0"/>
                      </a:rPr>
                      <m:t>=23.2</m:t>
                    </m:r>
                  </m:oMath>
                </a14:m>
                <a:endParaRPr lang="en-GB" dirty="0"/>
              </a:p>
              <a:p>
                <a:endParaRPr lang="en-GB" dirty="0"/>
              </a:p>
            </p:txBody>
          </p:sp>
        </mc:Choice>
        <mc:Fallback xmlns="">
          <p:sp>
            <p:nvSpPr>
              <p:cNvPr id="3" name="Content Placeholder 2">
                <a:extLst>
                  <a:ext uri="{FF2B5EF4-FFF2-40B4-BE49-F238E27FC236}">
                    <a16:creationId xmlns:a16="http://schemas.microsoft.com/office/drawing/2014/main" id="{B97CBE98-3D25-450B-B4D0-41B72AC755D8}"/>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F62C32A2-CE40-4AAE-B8CB-40E80894C79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6C7BCEE-D830-4938-B5B5-A40589185E1F}"/>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EAB9B0A-4E6F-4B8A-B200-6183291F42D0}"/>
              </a:ext>
            </a:extLst>
          </p:cNvPr>
          <p:cNvSpPr>
            <a:spLocks noGrp="1"/>
          </p:cNvSpPr>
          <p:nvPr>
            <p:ph type="sldNum" sz="quarter" idx="12"/>
          </p:nvPr>
        </p:nvSpPr>
        <p:spPr/>
        <p:txBody>
          <a:bodyPr/>
          <a:lstStyle/>
          <a:p>
            <a:fld id="{92ECAB66-D260-E648-9A87-3BCDF075D08B}" type="slidenum">
              <a:rPr lang="en-GB" smtClean="0"/>
              <a:t>17</a:t>
            </a:fld>
            <a:endParaRPr lang="en-GB"/>
          </a:p>
        </p:txBody>
      </p:sp>
    </p:spTree>
    <p:extLst>
      <p:ext uri="{BB962C8B-B14F-4D97-AF65-F5344CB8AC3E}">
        <p14:creationId xmlns:p14="http://schemas.microsoft.com/office/powerpoint/2010/main" val="2414038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B1F-C3DF-4BDA-860C-D43059614DA7}"/>
              </a:ext>
            </a:extLst>
          </p:cNvPr>
          <p:cNvSpPr>
            <a:spLocks noGrp="1"/>
          </p:cNvSpPr>
          <p:nvPr>
            <p:ph type="title"/>
          </p:nvPr>
        </p:nvSpPr>
        <p:spPr/>
        <p:txBody>
          <a:bodyPr/>
          <a:lstStyle/>
          <a:p>
            <a:r>
              <a:rPr lang="en-GB" dirty="0"/>
              <a:t>Mean with our Data</a:t>
            </a:r>
          </a:p>
        </p:txBody>
      </p:sp>
      <p:sp>
        <p:nvSpPr>
          <p:cNvPr id="3" name="Content Placeholder 2">
            <a:extLst>
              <a:ext uri="{FF2B5EF4-FFF2-40B4-BE49-F238E27FC236}">
                <a16:creationId xmlns:a16="http://schemas.microsoft.com/office/drawing/2014/main" id="{676A0221-6E0C-4874-9428-0CBD21B96EEC}"/>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88,88,89,89,89,89,89,89,90,90,90,90,90,90,90,90,90,90,90,90,90,90,90,92,92,92,92,92,92,92,92,92,92,92,92,92,92,92,92,93,93,93,93,93,93,93,93,93,93,93,93,93,93,93,93,93,94,94,94,94,94,94,94,94,94,94,94,94,94,94,94,94,94,94,94,94,94,94,95,95,95,95,95,95,95,95,95,95,95,95,95,95,95,95,95,95,96,96,96,96,96,96,96,96,96,96,96,96,96,96,96,96,96,96,96,96,96,96,96,96,96,96,96,96,96,96,96,96,96,98,98,98,98,98,98,98,98,98,98,98,98,98,98,98,98,98,98,98,98,98,98,98,98,98,98,98,98,99,99,99,99,99,99,99,99,99,99,99,99,99,99,99,99,99,99,99,99,99,99,99,99,99,99,99,99,100,100,100,100,100,100,100,100,100,100,100,100,100,100,100,100,100,100,100,100</a:t>
            </a:r>
          </a:p>
          <a:p>
            <a:pPr marL="0" indent="0">
              <a:buNone/>
            </a:pPr>
            <a:endParaRPr lang="en-GB" sz="1800" dirty="0"/>
          </a:p>
          <a:p>
            <a:r>
              <a:rPr lang="en-GB" sz="1800" dirty="0"/>
              <a:t>91?  Excellent, the mean (arithmetic average) is 90 </a:t>
            </a:r>
          </a:p>
          <a:p>
            <a:endParaRPr lang="en-GB" sz="1800" dirty="0"/>
          </a:p>
          <a:p>
            <a:r>
              <a:rPr lang="en-GB" sz="1800" dirty="0"/>
              <a:t>Great, you are above average (just) if the average is the arithmetic mean</a:t>
            </a:r>
          </a:p>
        </p:txBody>
      </p:sp>
      <p:sp>
        <p:nvSpPr>
          <p:cNvPr id="4" name="Date Placeholder 3">
            <a:extLst>
              <a:ext uri="{FF2B5EF4-FFF2-40B4-BE49-F238E27FC236}">
                <a16:creationId xmlns:a16="http://schemas.microsoft.com/office/drawing/2014/main" id="{E00F3580-7D86-4AD9-B3F6-D75AD0DDCA9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333712-C0C3-49E2-93D4-FFB70E22DA1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EAEDDB7-23C2-4543-A95D-90AF03A0782F}"/>
              </a:ext>
            </a:extLst>
          </p:cNvPr>
          <p:cNvSpPr>
            <a:spLocks noGrp="1"/>
          </p:cNvSpPr>
          <p:nvPr>
            <p:ph type="sldNum" sz="quarter" idx="12"/>
          </p:nvPr>
        </p:nvSpPr>
        <p:spPr/>
        <p:txBody>
          <a:bodyPr/>
          <a:lstStyle/>
          <a:p>
            <a:fld id="{92ECAB66-D260-E648-9A87-3BCDF075D08B}" type="slidenum">
              <a:rPr lang="en-GB" smtClean="0"/>
              <a:t>18</a:t>
            </a:fld>
            <a:endParaRPr lang="en-GB"/>
          </a:p>
        </p:txBody>
      </p:sp>
    </p:spTree>
    <p:extLst>
      <p:ext uri="{BB962C8B-B14F-4D97-AF65-F5344CB8AC3E}">
        <p14:creationId xmlns:p14="http://schemas.microsoft.com/office/powerpoint/2010/main" val="3332204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5D06C-F2E1-4DDF-9D78-17198D42633E}"/>
              </a:ext>
            </a:extLst>
          </p:cNvPr>
          <p:cNvSpPr>
            <a:spLocks noGrp="1"/>
          </p:cNvSpPr>
          <p:nvPr>
            <p:ph type="title"/>
          </p:nvPr>
        </p:nvSpPr>
        <p:spPr/>
        <p:txBody>
          <a:bodyPr/>
          <a:lstStyle/>
          <a:p>
            <a:r>
              <a:rPr lang="en-GB" dirty="0"/>
              <a:t>Standard Notation</a:t>
            </a:r>
          </a:p>
        </p:txBody>
      </p:sp>
      <p:sp>
        <p:nvSpPr>
          <p:cNvPr id="4" name="Date Placeholder 3">
            <a:extLst>
              <a:ext uri="{FF2B5EF4-FFF2-40B4-BE49-F238E27FC236}">
                <a16:creationId xmlns:a16="http://schemas.microsoft.com/office/drawing/2014/main" id="{7B76F262-ADB7-4A2F-8ABE-A1A9A2B6F977}"/>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4B663E10-B49A-4523-A901-C6A96DC9C51D}"/>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60DD721A-B375-4A99-8317-965B4EC47674}"/>
              </a:ext>
            </a:extLst>
          </p:cNvPr>
          <p:cNvSpPr>
            <a:spLocks noGrp="1"/>
          </p:cNvSpPr>
          <p:nvPr>
            <p:ph type="sldNum" sz="quarter" idx="12"/>
          </p:nvPr>
        </p:nvSpPr>
        <p:spPr/>
        <p:txBody>
          <a:bodyPr/>
          <a:lstStyle/>
          <a:p>
            <a:fld id="{92ECAB66-D260-E648-9A87-3BCDF075D08B}" type="slidenum">
              <a:rPr lang="en-GB" smtClean="0"/>
              <a:t>19</a:t>
            </a:fld>
            <a:endParaRPr lang="en-GB"/>
          </a:p>
        </p:txBody>
      </p:sp>
      <p:pic>
        <p:nvPicPr>
          <p:cNvPr id="8" name="Picture 7">
            <a:extLst>
              <a:ext uri="{FF2B5EF4-FFF2-40B4-BE49-F238E27FC236}">
                <a16:creationId xmlns:a16="http://schemas.microsoft.com/office/drawing/2014/main" id="{6F724486-0F97-4AB1-A34F-AE4194F73153}"/>
              </a:ext>
            </a:extLst>
          </p:cNvPr>
          <p:cNvPicPr>
            <a:picLocks noChangeAspect="1"/>
          </p:cNvPicPr>
          <p:nvPr/>
        </p:nvPicPr>
        <p:blipFill>
          <a:blip r:embed="rId2"/>
          <a:stretch>
            <a:fillRect/>
          </a:stretch>
        </p:blipFill>
        <p:spPr>
          <a:xfrm>
            <a:off x="3410595" y="3820608"/>
            <a:ext cx="948222" cy="1086145"/>
          </a:xfrm>
          <a:prstGeom prst="rect">
            <a:avLst/>
          </a:prstGeom>
        </p:spPr>
      </p:pic>
      <p:sp>
        <p:nvSpPr>
          <p:cNvPr id="9" name="Speech Bubble: Oval 8">
            <a:extLst>
              <a:ext uri="{FF2B5EF4-FFF2-40B4-BE49-F238E27FC236}">
                <a16:creationId xmlns:a16="http://schemas.microsoft.com/office/drawing/2014/main" id="{F6790CBE-9901-4F12-9D3E-B8DC3190E13C}"/>
              </a:ext>
            </a:extLst>
          </p:cNvPr>
          <p:cNvSpPr/>
          <p:nvPr/>
        </p:nvSpPr>
        <p:spPr>
          <a:xfrm>
            <a:off x="4466495" y="3308808"/>
            <a:ext cx="696581" cy="608130"/>
          </a:xfrm>
          <a:prstGeom prst="wedgeEllipseCallout">
            <a:avLst>
              <a:gd name="adj1" fmla="val -110553"/>
              <a:gd name="adj2" fmla="val 11183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998FC62B-56BA-4164-B854-96530471866B}"/>
                  </a:ext>
                </a:extLst>
              </p:cNvPr>
              <p:cNvSpPr/>
              <p:nvPr/>
            </p:nvSpPr>
            <p:spPr>
              <a:xfrm>
                <a:off x="3302916" y="2631570"/>
                <a:ext cx="5586167" cy="1594860"/>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m:rPr>
                          <m:sty m:val="p"/>
                        </m:rPr>
                        <a:rPr lang="el-GR" sz="4800" i="1">
                          <a:latin typeface="Cambria Math" panose="02040503050406030204" pitchFamily="18" charset="0"/>
                          <a:ea typeface="Cambria Math" panose="02040503050406030204" pitchFamily="18" charset="0"/>
                        </a:rPr>
                        <m:t>μ</m:t>
                      </m:r>
                      <m:r>
                        <a:rPr lang="en-GB" sz="4800">
                          <a:latin typeface="Cambria Math" panose="02040503050406030204" pitchFamily="18" charset="0"/>
                        </a:rPr>
                        <m:t>=</m:t>
                      </m:r>
                      <m:f>
                        <m:fPr>
                          <m:ctrlPr>
                            <a:rPr lang="en-GB" sz="4800" i="1">
                              <a:latin typeface="Cambria Math" panose="02040503050406030204" pitchFamily="18" charset="0"/>
                            </a:rPr>
                          </m:ctrlPr>
                        </m:fPr>
                        <m:num>
                          <m:nary>
                            <m:naryPr>
                              <m:chr m:val="∑"/>
                              <m:ctrlPr>
                                <a:rPr lang="en-GB" sz="4800" i="1">
                                  <a:latin typeface="Cambria Math" panose="02040503050406030204" pitchFamily="18" charset="0"/>
                                </a:rPr>
                              </m:ctrlPr>
                            </m:naryPr>
                            <m:sub>
                              <m:r>
                                <m:rPr>
                                  <m:brk m:alnAt="23"/>
                                </m:rPr>
                                <a:rPr lang="en-GB" sz="4800" i="1">
                                  <a:latin typeface="Cambria Math" panose="02040503050406030204" pitchFamily="18" charset="0"/>
                                </a:rPr>
                                <m:t>𝑖</m:t>
                              </m:r>
                              <m:r>
                                <a:rPr lang="en-GB" sz="4800" i="1">
                                  <a:latin typeface="Cambria Math" panose="02040503050406030204" pitchFamily="18" charset="0"/>
                                </a:rPr>
                                <m:t>=1</m:t>
                              </m:r>
                            </m:sub>
                            <m:sup>
                              <m:r>
                                <a:rPr lang="en-GB" sz="4800" i="1">
                                  <a:latin typeface="Cambria Math" panose="02040503050406030204" pitchFamily="18" charset="0"/>
                                </a:rPr>
                                <m:t>𝑁</m:t>
                              </m:r>
                            </m:sup>
                            <m:e>
                              <m:sSub>
                                <m:sSubPr>
                                  <m:ctrlPr>
                                    <a:rPr lang="en-GB" sz="4800" i="1">
                                      <a:latin typeface="Cambria Math" panose="02040503050406030204" pitchFamily="18" charset="0"/>
                                    </a:rPr>
                                  </m:ctrlPr>
                                </m:sSubPr>
                                <m:e>
                                  <m:r>
                                    <a:rPr lang="en-GB" sz="4800" i="1">
                                      <a:latin typeface="Cambria Math" panose="02040503050406030204" pitchFamily="18" charset="0"/>
                                    </a:rPr>
                                    <m:t>𝑥</m:t>
                                  </m:r>
                                </m:e>
                                <m:sub>
                                  <m:r>
                                    <a:rPr lang="en-GB" sz="4800" i="1">
                                      <a:latin typeface="Cambria Math" panose="02040503050406030204" pitchFamily="18" charset="0"/>
                                    </a:rPr>
                                    <m:t>𝑖</m:t>
                                  </m:r>
                                </m:sub>
                              </m:sSub>
                            </m:e>
                          </m:nary>
                        </m:num>
                        <m:den>
                          <m:r>
                            <a:rPr lang="en-GB" sz="4800" i="1">
                              <a:latin typeface="Cambria Math" panose="02040503050406030204" pitchFamily="18" charset="0"/>
                            </a:rPr>
                            <m:t>𝑁</m:t>
                          </m:r>
                        </m:den>
                      </m:f>
                    </m:oMath>
                  </m:oMathPara>
                </a14:m>
                <a:endParaRPr lang="en-GB" sz="4800" dirty="0"/>
              </a:p>
            </p:txBody>
          </p:sp>
        </mc:Choice>
        <mc:Fallback>
          <p:sp>
            <p:nvSpPr>
              <p:cNvPr id="7" name="Rectangle 6">
                <a:extLst>
                  <a:ext uri="{FF2B5EF4-FFF2-40B4-BE49-F238E27FC236}">
                    <a16:creationId xmlns:a16="http://schemas.microsoft.com/office/drawing/2014/main" id="{998FC62B-56BA-4164-B854-96530471866B}"/>
                  </a:ext>
                </a:extLst>
              </p:cNvPr>
              <p:cNvSpPr>
                <a:spLocks noRot="1" noChangeAspect="1" noMove="1" noResize="1" noEditPoints="1" noAdjustHandles="1" noChangeArrowheads="1" noChangeShapeType="1" noTextEdit="1"/>
              </p:cNvSpPr>
              <p:nvPr/>
            </p:nvSpPr>
            <p:spPr>
              <a:xfrm>
                <a:off x="3302916" y="2631570"/>
                <a:ext cx="5586167" cy="1594860"/>
              </a:xfrm>
              <a:prstGeom prst="rect">
                <a:avLst/>
              </a:prstGeom>
              <a:blipFill>
                <a:blip r:embed="rId3"/>
                <a:stretch>
                  <a:fillRect/>
                </a:stretch>
              </a:blipFill>
            </p:spPr>
            <p:txBody>
              <a:bodyPr/>
              <a:lstStyle/>
              <a:p>
                <a:r>
                  <a:rPr lang="en-GB">
                    <a:noFill/>
                  </a:rPr>
                  <a:t> </a:t>
                </a:r>
              </a:p>
            </p:txBody>
          </p:sp>
        </mc:Fallback>
      </mc:AlternateContent>
      <p:sp>
        <p:nvSpPr>
          <p:cNvPr id="10" name="TextBox 9">
            <a:extLst>
              <a:ext uri="{FF2B5EF4-FFF2-40B4-BE49-F238E27FC236}">
                <a16:creationId xmlns:a16="http://schemas.microsoft.com/office/drawing/2014/main" id="{6CE092AC-0767-43B2-B22A-76776D0B6E01}"/>
              </a:ext>
            </a:extLst>
          </p:cNvPr>
          <p:cNvSpPr txBox="1"/>
          <p:nvPr/>
        </p:nvSpPr>
        <p:spPr>
          <a:xfrm>
            <a:off x="6819261" y="2570982"/>
            <a:ext cx="1192827" cy="369332"/>
          </a:xfrm>
          <a:prstGeom prst="rect">
            <a:avLst/>
          </a:prstGeom>
          <a:noFill/>
        </p:spPr>
        <p:txBody>
          <a:bodyPr wrap="none" rtlCol="0">
            <a:spAutoFit/>
          </a:bodyPr>
          <a:lstStyle/>
          <a:p>
            <a:r>
              <a:rPr lang="en-GB" dirty="0"/>
              <a:t>Data Value</a:t>
            </a:r>
          </a:p>
        </p:txBody>
      </p:sp>
      <p:sp>
        <p:nvSpPr>
          <p:cNvPr id="13" name="TextBox 12">
            <a:extLst>
              <a:ext uri="{FF2B5EF4-FFF2-40B4-BE49-F238E27FC236}">
                <a16:creationId xmlns:a16="http://schemas.microsoft.com/office/drawing/2014/main" id="{22ABE1E9-CC39-458C-B8DD-1AD966A10D7D}"/>
              </a:ext>
            </a:extLst>
          </p:cNvPr>
          <p:cNvSpPr txBox="1"/>
          <p:nvPr/>
        </p:nvSpPr>
        <p:spPr>
          <a:xfrm>
            <a:off x="6632295" y="4235050"/>
            <a:ext cx="2385974" cy="369332"/>
          </a:xfrm>
          <a:prstGeom prst="rect">
            <a:avLst/>
          </a:prstGeom>
          <a:noFill/>
        </p:spPr>
        <p:txBody>
          <a:bodyPr wrap="none" rtlCol="0">
            <a:spAutoFit/>
          </a:bodyPr>
          <a:lstStyle/>
          <a:p>
            <a:r>
              <a:rPr lang="en-GB" dirty="0"/>
              <a:t># Items in a Population </a:t>
            </a:r>
          </a:p>
        </p:txBody>
      </p:sp>
      <p:sp>
        <p:nvSpPr>
          <p:cNvPr id="14" name="TextBox 13">
            <a:extLst>
              <a:ext uri="{FF2B5EF4-FFF2-40B4-BE49-F238E27FC236}">
                <a16:creationId xmlns:a16="http://schemas.microsoft.com/office/drawing/2014/main" id="{3AA070D3-B9AD-45E7-8BE6-6E1BE5658516}"/>
              </a:ext>
            </a:extLst>
          </p:cNvPr>
          <p:cNvSpPr txBox="1"/>
          <p:nvPr/>
        </p:nvSpPr>
        <p:spPr>
          <a:xfrm>
            <a:off x="3249988" y="2940314"/>
            <a:ext cx="1849865" cy="369332"/>
          </a:xfrm>
          <a:prstGeom prst="rect">
            <a:avLst/>
          </a:prstGeom>
          <a:noFill/>
        </p:spPr>
        <p:txBody>
          <a:bodyPr wrap="none" rtlCol="0">
            <a:spAutoFit/>
          </a:bodyPr>
          <a:lstStyle/>
          <a:p>
            <a:r>
              <a:rPr lang="en-GB" dirty="0"/>
              <a:t>Population Mean </a:t>
            </a:r>
          </a:p>
        </p:txBody>
      </p:sp>
    </p:spTree>
    <p:extLst>
      <p:ext uri="{BB962C8B-B14F-4D97-AF65-F5344CB8AC3E}">
        <p14:creationId xmlns:p14="http://schemas.microsoft.com/office/powerpoint/2010/main" val="1011879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84D9B0-D719-4D96-93DC-B8C64349E0A4}"/>
              </a:ext>
            </a:extLst>
          </p:cNvPr>
          <p:cNvSpPr>
            <a:spLocks noGrp="1"/>
          </p:cNvSpPr>
          <p:nvPr>
            <p:ph type="title"/>
          </p:nvPr>
        </p:nvSpPr>
        <p:spPr/>
        <p:txBody>
          <a:bodyPr/>
          <a:lstStyle/>
          <a:p>
            <a:r>
              <a:rPr lang="en-GB" dirty="0"/>
              <a:t>What we have Covered</a:t>
            </a:r>
          </a:p>
        </p:txBody>
      </p:sp>
      <p:sp>
        <p:nvSpPr>
          <p:cNvPr id="5" name="Content Placeholder 4">
            <a:extLst>
              <a:ext uri="{FF2B5EF4-FFF2-40B4-BE49-F238E27FC236}">
                <a16:creationId xmlns:a16="http://schemas.microsoft.com/office/drawing/2014/main" id="{973203D8-D475-4816-BD3C-DEBE2E6F23EE}"/>
              </a:ext>
            </a:extLst>
          </p:cNvPr>
          <p:cNvSpPr>
            <a:spLocks noGrp="1"/>
          </p:cNvSpPr>
          <p:nvPr>
            <p:ph idx="1"/>
          </p:nvPr>
        </p:nvSpPr>
        <p:spPr/>
        <p:txBody>
          <a:bodyPr>
            <a:normAutofit/>
          </a:bodyPr>
          <a:lstStyle/>
          <a:p>
            <a:r>
              <a:rPr lang="en-GB" dirty="0"/>
              <a:t>Week 1 –  What Data Science is and the Data Science process</a:t>
            </a:r>
          </a:p>
          <a:p>
            <a:r>
              <a:rPr lang="en-GB" dirty="0"/>
              <a:t>Week 2 – The uncertainty in Data and The Propagation of Error</a:t>
            </a:r>
          </a:p>
        </p:txBody>
      </p:sp>
    </p:spTree>
    <p:extLst>
      <p:ext uri="{BB962C8B-B14F-4D97-AF65-F5344CB8AC3E}">
        <p14:creationId xmlns:p14="http://schemas.microsoft.com/office/powerpoint/2010/main" val="1089234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314C1-3EC2-43B0-B98E-E7FE730D3587}"/>
              </a:ext>
            </a:extLst>
          </p:cNvPr>
          <p:cNvSpPr>
            <a:spLocks noGrp="1"/>
          </p:cNvSpPr>
          <p:nvPr>
            <p:ph type="title"/>
          </p:nvPr>
        </p:nvSpPr>
        <p:spPr/>
        <p:txBody>
          <a:bodyPr/>
          <a:lstStyle/>
          <a:p>
            <a:r>
              <a:rPr lang="en-GB" dirty="0"/>
              <a:t>Central Tendency </a:t>
            </a:r>
          </a:p>
        </p:txBody>
      </p:sp>
      <p:sp>
        <p:nvSpPr>
          <p:cNvPr id="3" name="Content Placeholder 2">
            <a:extLst>
              <a:ext uri="{FF2B5EF4-FFF2-40B4-BE49-F238E27FC236}">
                <a16:creationId xmlns:a16="http://schemas.microsoft.com/office/drawing/2014/main" id="{CB6443F9-2CE1-4E0E-AAB5-1C495D9CC6E0}"/>
              </a:ext>
            </a:extLst>
          </p:cNvPr>
          <p:cNvSpPr>
            <a:spLocks noGrp="1"/>
          </p:cNvSpPr>
          <p:nvPr>
            <p:ph idx="1"/>
          </p:nvPr>
        </p:nvSpPr>
        <p:spPr/>
        <p:txBody>
          <a:bodyPr/>
          <a:lstStyle/>
          <a:p>
            <a:r>
              <a:rPr lang="en-GB" dirty="0"/>
              <a:t>A </a:t>
            </a:r>
            <a:r>
              <a:rPr lang="en-GB" dirty="0">
                <a:solidFill>
                  <a:srgbClr val="FF0000"/>
                </a:solidFill>
              </a:rPr>
              <a:t>central tendency </a:t>
            </a:r>
            <a:r>
              <a:rPr lang="en-GB" dirty="0"/>
              <a:t>(or measure of central tendency) is a central or </a:t>
            </a:r>
            <a:r>
              <a:rPr lang="en-GB" i="1" dirty="0"/>
              <a:t>typical value </a:t>
            </a:r>
            <a:r>
              <a:rPr lang="en-GB" dirty="0"/>
              <a:t>for a probability distribution</a:t>
            </a:r>
          </a:p>
          <a:p>
            <a:r>
              <a:rPr lang="en-GB" dirty="0"/>
              <a:t>We have seen the most common measures of central tendency</a:t>
            </a:r>
          </a:p>
          <a:p>
            <a:pPr lvl="1"/>
            <a:r>
              <a:rPr lang="en-GB" dirty="0"/>
              <a:t>The Mode, Mean and Median </a:t>
            </a:r>
          </a:p>
          <a:p>
            <a:r>
              <a:rPr lang="en-GB" dirty="0"/>
              <a:t>The central tendency of a distribution is typically contrasted with its </a:t>
            </a:r>
            <a:r>
              <a:rPr lang="en-GB" dirty="0">
                <a:solidFill>
                  <a:srgbClr val="FF0000"/>
                </a:solidFill>
              </a:rPr>
              <a:t>dispersion</a:t>
            </a:r>
            <a:r>
              <a:rPr lang="en-GB" dirty="0"/>
              <a:t> or </a:t>
            </a:r>
            <a:r>
              <a:rPr lang="en-GB" dirty="0">
                <a:solidFill>
                  <a:srgbClr val="FF0000"/>
                </a:solidFill>
              </a:rPr>
              <a:t>variability </a:t>
            </a:r>
            <a:r>
              <a:rPr lang="en-GB" dirty="0"/>
              <a:t>or</a:t>
            </a:r>
            <a:r>
              <a:rPr lang="en-GB" dirty="0">
                <a:solidFill>
                  <a:srgbClr val="FF0000"/>
                </a:solidFill>
              </a:rPr>
              <a:t> scatter </a:t>
            </a:r>
            <a:r>
              <a:rPr lang="en-GB" dirty="0"/>
              <a:t>or</a:t>
            </a:r>
            <a:r>
              <a:rPr lang="en-GB" dirty="0">
                <a:solidFill>
                  <a:srgbClr val="FF0000"/>
                </a:solidFill>
              </a:rPr>
              <a:t> spread</a:t>
            </a:r>
          </a:p>
          <a:p>
            <a:r>
              <a:rPr lang="en-GB" dirty="0"/>
              <a:t>Analysis may judge whether data has a strong or a weak central tendency based on its dispersion</a:t>
            </a:r>
          </a:p>
        </p:txBody>
      </p:sp>
      <p:sp>
        <p:nvSpPr>
          <p:cNvPr id="4" name="Date Placeholder 3">
            <a:extLst>
              <a:ext uri="{FF2B5EF4-FFF2-40B4-BE49-F238E27FC236}">
                <a16:creationId xmlns:a16="http://schemas.microsoft.com/office/drawing/2014/main" id="{E7C6CA0F-6C44-4035-BB1A-2CED04E6758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1565FEBB-B7F7-48EC-A45F-B1369C5E2AC5}"/>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331982C-B28E-411D-8995-D899DFD954DD}"/>
              </a:ext>
            </a:extLst>
          </p:cNvPr>
          <p:cNvSpPr>
            <a:spLocks noGrp="1"/>
          </p:cNvSpPr>
          <p:nvPr>
            <p:ph type="sldNum" sz="quarter" idx="12"/>
          </p:nvPr>
        </p:nvSpPr>
        <p:spPr/>
        <p:txBody>
          <a:bodyPr/>
          <a:lstStyle/>
          <a:p>
            <a:fld id="{92ECAB66-D260-E648-9A87-3BCDF075D08B}" type="slidenum">
              <a:rPr lang="en-GB" smtClean="0"/>
              <a:t>20</a:t>
            </a:fld>
            <a:endParaRPr lang="en-GB"/>
          </a:p>
        </p:txBody>
      </p:sp>
    </p:spTree>
    <p:extLst>
      <p:ext uri="{BB962C8B-B14F-4D97-AF65-F5344CB8AC3E}">
        <p14:creationId xmlns:p14="http://schemas.microsoft.com/office/powerpoint/2010/main" val="889975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2232F-8A7F-4140-92C9-6F87BB543110}"/>
              </a:ext>
            </a:extLst>
          </p:cNvPr>
          <p:cNvSpPr>
            <a:spLocks noGrp="1"/>
          </p:cNvSpPr>
          <p:nvPr>
            <p:ph type="title"/>
          </p:nvPr>
        </p:nvSpPr>
        <p:spPr/>
        <p:txBody>
          <a:bodyPr/>
          <a:lstStyle/>
          <a:p>
            <a:r>
              <a:rPr lang="en-GB" dirty="0"/>
              <a:t>Measure of Variability </a:t>
            </a:r>
          </a:p>
        </p:txBody>
      </p:sp>
      <p:sp>
        <p:nvSpPr>
          <p:cNvPr id="3" name="Content Placeholder 2">
            <a:extLst>
              <a:ext uri="{FF2B5EF4-FFF2-40B4-BE49-F238E27FC236}">
                <a16:creationId xmlns:a16="http://schemas.microsoft.com/office/drawing/2014/main" id="{D55D49FD-0DD3-4E5A-B0F2-CEAE325EFF1D}"/>
              </a:ext>
            </a:extLst>
          </p:cNvPr>
          <p:cNvSpPr>
            <a:spLocks noGrp="1"/>
          </p:cNvSpPr>
          <p:nvPr>
            <p:ph idx="1"/>
          </p:nvPr>
        </p:nvSpPr>
        <p:spPr/>
        <p:txBody>
          <a:bodyPr/>
          <a:lstStyle/>
          <a:p>
            <a:r>
              <a:rPr lang="en-GB" dirty="0"/>
              <a:t>Do you know some measures of variability?</a:t>
            </a:r>
          </a:p>
          <a:p>
            <a:endParaRPr lang="en-GB" dirty="0"/>
          </a:p>
          <a:p>
            <a:r>
              <a:rPr lang="en-GB" dirty="0"/>
              <a:t>THE RANGE</a:t>
            </a:r>
          </a:p>
          <a:p>
            <a:r>
              <a:rPr lang="en-GB" dirty="0"/>
              <a:t>THE SUM OF DEVIANCES</a:t>
            </a:r>
          </a:p>
          <a:p>
            <a:r>
              <a:rPr lang="en-GB" dirty="0"/>
              <a:t>THE SUM OF SQUARED ERRORS</a:t>
            </a:r>
          </a:p>
          <a:p>
            <a:r>
              <a:rPr lang="en-GB" dirty="0"/>
              <a:t>THE VARIANCE </a:t>
            </a:r>
          </a:p>
          <a:p>
            <a:r>
              <a:rPr lang="en-GB" dirty="0"/>
              <a:t>THE STANDARD DEVIATION </a:t>
            </a:r>
          </a:p>
        </p:txBody>
      </p:sp>
      <p:sp>
        <p:nvSpPr>
          <p:cNvPr id="4" name="Date Placeholder 3">
            <a:extLst>
              <a:ext uri="{FF2B5EF4-FFF2-40B4-BE49-F238E27FC236}">
                <a16:creationId xmlns:a16="http://schemas.microsoft.com/office/drawing/2014/main" id="{6B1B461F-5558-46F0-8944-A6C851A71F33}"/>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05A72B69-3878-4B0D-AA06-20585582F2D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004966F-EAD4-40EF-BF92-53FD084038E6}"/>
              </a:ext>
            </a:extLst>
          </p:cNvPr>
          <p:cNvSpPr>
            <a:spLocks noGrp="1"/>
          </p:cNvSpPr>
          <p:nvPr>
            <p:ph type="sldNum" sz="quarter" idx="12"/>
          </p:nvPr>
        </p:nvSpPr>
        <p:spPr/>
        <p:txBody>
          <a:bodyPr/>
          <a:lstStyle/>
          <a:p>
            <a:fld id="{92ECAB66-D260-E648-9A87-3BCDF075D08B}" type="slidenum">
              <a:rPr lang="en-GB" smtClean="0"/>
              <a:t>21</a:t>
            </a:fld>
            <a:endParaRPr lang="en-GB"/>
          </a:p>
        </p:txBody>
      </p:sp>
    </p:spTree>
    <p:extLst>
      <p:ext uri="{BB962C8B-B14F-4D97-AF65-F5344CB8AC3E}">
        <p14:creationId xmlns:p14="http://schemas.microsoft.com/office/powerpoint/2010/main" val="150282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Range </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 5, 11, 12, 14, 16, 20, 23, 25, 27, 28, 29, 39, 40, 56]</a:t>
            </a:r>
          </a:p>
          <a:p>
            <a:pPr marL="0" indent="0" algn="ctr">
              <a:buNone/>
            </a:pPr>
            <a:endParaRPr lang="en-GB" dirty="0"/>
          </a:p>
          <a:p>
            <a:pPr marL="0" indent="0" algn="ctr">
              <a:buNone/>
            </a:pPr>
            <a:r>
              <a:rPr lang="en-GB" dirty="0"/>
              <a:t>Given the data set, what is the range?</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22</a:t>
            </a:fld>
            <a:endParaRPr lang="en-GB"/>
          </a:p>
        </p:txBody>
      </p:sp>
    </p:spTree>
    <p:extLst>
      <p:ext uri="{BB962C8B-B14F-4D97-AF65-F5344CB8AC3E}">
        <p14:creationId xmlns:p14="http://schemas.microsoft.com/office/powerpoint/2010/main" val="811691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FC4D2-DD59-41FD-9817-7AF7EE528BE1}"/>
              </a:ext>
            </a:extLst>
          </p:cNvPr>
          <p:cNvSpPr>
            <a:spLocks noGrp="1"/>
          </p:cNvSpPr>
          <p:nvPr>
            <p:ph type="title"/>
          </p:nvPr>
        </p:nvSpPr>
        <p:spPr/>
        <p:txBody>
          <a:bodyPr/>
          <a:lstStyle/>
          <a:p>
            <a:r>
              <a:rPr lang="en-GB" dirty="0"/>
              <a:t>The Range</a:t>
            </a:r>
          </a:p>
        </p:txBody>
      </p:sp>
      <p:sp>
        <p:nvSpPr>
          <p:cNvPr id="3" name="Content Placeholder 2">
            <a:extLst>
              <a:ext uri="{FF2B5EF4-FFF2-40B4-BE49-F238E27FC236}">
                <a16:creationId xmlns:a16="http://schemas.microsoft.com/office/drawing/2014/main" id="{790737B8-9FE7-4997-9AA5-88C1CE17EDB2}"/>
              </a:ext>
            </a:extLst>
          </p:cNvPr>
          <p:cNvSpPr>
            <a:spLocks noGrp="1"/>
          </p:cNvSpPr>
          <p:nvPr>
            <p:ph idx="1"/>
          </p:nvPr>
        </p:nvSpPr>
        <p:spPr/>
        <p:txBody>
          <a:bodyPr>
            <a:normAutofit/>
          </a:bodyPr>
          <a:lstStyle/>
          <a:p>
            <a:r>
              <a:rPr lang="en-GB" sz="2400" dirty="0"/>
              <a:t>The easiest way to try to quantify the spread or dispersion is to subtract the smallest value from the largest value</a:t>
            </a:r>
          </a:p>
          <a:p>
            <a:pPr lvl="1"/>
            <a:r>
              <a:rPr lang="en-GB" sz="2000" dirty="0"/>
              <a:t>In our data set the smallest value is 0, the largest value is 100</a:t>
            </a:r>
          </a:p>
          <a:p>
            <a:pPr lvl="1"/>
            <a:r>
              <a:rPr lang="en-GB" sz="2000" dirty="0"/>
              <a:t>The range is 0-100 (or 100)</a:t>
            </a:r>
          </a:p>
          <a:p>
            <a:r>
              <a:rPr lang="en-GB" sz="2400" dirty="0"/>
              <a:t>What does this tell us?</a:t>
            </a:r>
          </a:p>
          <a:p>
            <a:pPr lvl="1"/>
            <a:r>
              <a:rPr lang="en-GB" sz="2000" dirty="0"/>
              <a:t>One observation is that the team of markers are using the full range of marks available 0-100, which is good</a:t>
            </a:r>
          </a:p>
          <a:p>
            <a:r>
              <a:rPr lang="en-GB" sz="2400" dirty="0"/>
              <a:t>If we removed our outliers (the non-submission) the range would be from 22-100 (or 78)</a:t>
            </a:r>
          </a:p>
          <a:p>
            <a:pPr lvl="1"/>
            <a:r>
              <a:rPr lang="en-GB" sz="2000" dirty="0"/>
              <a:t>Not quite the full range of marks but a good proportion.  </a:t>
            </a:r>
          </a:p>
          <a:p>
            <a:pPr lvl="1"/>
            <a:r>
              <a:rPr lang="en-GB" sz="2000" dirty="0"/>
              <a:t>But, this really doesn’t give us an accurate measure of dispersion.  Extreme single values can dramatically affect the range (thus how disperse the data is)</a:t>
            </a:r>
          </a:p>
          <a:p>
            <a:endParaRPr lang="en-GB" sz="2400" dirty="0"/>
          </a:p>
          <a:p>
            <a:endParaRPr lang="en-GB" sz="2400" dirty="0"/>
          </a:p>
        </p:txBody>
      </p:sp>
      <p:sp>
        <p:nvSpPr>
          <p:cNvPr id="4" name="Date Placeholder 3">
            <a:extLst>
              <a:ext uri="{FF2B5EF4-FFF2-40B4-BE49-F238E27FC236}">
                <a16:creationId xmlns:a16="http://schemas.microsoft.com/office/drawing/2014/main" id="{042292CB-8E07-4B68-97AE-11150DD6B0E1}"/>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D65ECCA-D1F9-4399-963B-128D44C53EB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FEAF270B-1DC3-470C-8570-8D1A0AAAF64E}"/>
              </a:ext>
            </a:extLst>
          </p:cNvPr>
          <p:cNvSpPr>
            <a:spLocks noGrp="1"/>
          </p:cNvSpPr>
          <p:nvPr>
            <p:ph type="sldNum" sz="quarter" idx="12"/>
          </p:nvPr>
        </p:nvSpPr>
        <p:spPr/>
        <p:txBody>
          <a:bodyPr/>
          <a:lstStyle/>
          <a:p>
            <a:fld id="{92ECAB66-D260-E648-9A87-3BCDF075D08B}" type="slidenum">
              <a:rPr lang="en-GB" smtClean="0"/>
              <a:t>23</a:t>
            </a:fld>
            <a:endParaRPr lang="en-GB"/>
          </a:p>
        </p:txBody>
      </p:sp>
    </p:spTree>
    <p:extLst>
      <p:ext uri="{BB962C8B-B14F-4D97-AF65-F5344CB8AC3E}">
        <p14:creationId xmlns:p14="http://schemas.microsoft.com/office/powerpoint/2010/main" val="301393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FC4D2-DD59-41FD-9817-7AF7EE528BE1}"/>
              </a:ext>
            </a:extLst>
          </p:cNvPr>
          <p:cNvSpPr>
            <a:spLocks noGrp="1"/>
          </p:cNvSpPr>
          <p:nvPr>
            <p:ph type="title"/>
          </p:nvPr>
        </p:nvSpPr>
        <p:spPr/>
        <p:txBody>
          <a:bodyPr/>
          <a:lstStyle/>
          <a:p>
            <a:r>
              <a:rPr lang="en-GB" dirty="0"/>
              <a:t>The Range</a:t>
            </a:r>
          </a:p>
        </p:txBody>
      </p:sp>
      <p:sp>
        <p:nvSpPr>
          <p:cNvPr id="3" name="Content Placeholder 2">
            <a:extLst>
              <a:ext uri="{FF2B5EF4-FFF2-40B4-BE49-F238E27FC236}">
                <a16:creationId xmlns:a16="http://schemas.microsoft.com/office/drawing/2014/main" id="{790737B8-9FE7-4997-9AA5-88C1CE17EDB2}"/>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88,88,89,89,89,89,89,89,90,90,90,90,90,90,90,90,90,90,90,90,90,90,90,92,92,92,92,92,92,92,92,92,92,92,92,92,92,92,92,93,93,93,93,93,93,93,93,93,93,93,93,93,93,93,93,93,94,94,94,94,94,94,94,94,94,94,94,94,94,94,94,94,94,94,94,94,94,94,95,95,95,95,95,95,95,95,95,95,95,95,95,95,95,95,95,95,96,96,96,96,96,96,96,96,96,96,96,96,96,96,96,96,96,96,96,96,96,96,96,96,96,96,96,96,96,96,96,96,96,98,98,98,98,98,98,98,98,98,98,98,98,98,98,98,98,98,98,98,98,98,98,98,98,98,98,98,98,99,99,99,99,99,99,99,99,99,99,99,99,99,99,99,99,99,99,99,99,99,99,99,99,99,99,99,99,100,100,100,100,100,100,100,100,100,100,100,100,100,100,100,100,100,100,100,100</a:t>
            </a:r>
          </a:p>
          <a:p>
            <a:r>
              <a:rPr lang="en-GB" sz="2000" dirty="0"/>
              <a:t>There is nothing between 22 and 42, but from 42 onwards there are relatively close data points (42… 47… 48…. 49… 54 …), if we removed the extreme value the range would be 58</a:t>
            </a:r>
          </a:p>
          <a:p>
            <a:pPr lvl="1"/>
            <a:r>
              <a:rPr lang="en-GB" sz="1600" dirty="0"/>
              <a:t>This kind of makes sense, we have a bunch of 40’s, 50’s, 60’s, 70s, 80s, 90s, and several 100s.</a:t>
            </a:r>
          </a:p>
          <a:p>
            <a:r>
              <a:rPr lang="en-GB" sz="2000" dirty="0"/>
              <a:t>Removing outliers is standard practice in statistics (i.e. the non-submissions), however, removing data that is relevant to our data set is not good practice.  22 is clearly a valid data point in our set</a:t>
            </a:r>
          </a:p>
          <a:p>
            <a:endParaRPr lang="en-GB" sz="2000" dirty="0"/>
          </a:p>
        </p:txBody>
      </p:sp>
      <p:sp>
        <p:nvSpPr>
          <p:cNvPr id="4" name="Date Placeholder 3">
            <a:extLst>
              <a:ext uri="{FF2B5EF4-FFF2-40B4-BE49-F238E27FC236}">
                <a16:creationId xmlns:a16="http://schemas.microsoft.com/office/drawing/2014/main" id="{042292CB-8E07-4B68-97AE-11150DD6B0E1}"/>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D65ECCA-D1F9-4399-963B-128D44C53EB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FEAF270B-1DC3-470C-8570-8D1A0AAAF64E}"/>
              </a:ext>
            </a:extLst>
          </p:cNvPr>
          <p:cNvSpPr>
            <a:spLocks noGrp="1"/>
          </p:cNvSpPr>
          <p:nvPr>
            <p:ph type="sldNum" sz="quarter" idx="12"/>
          </p:nvPr>
        </p:nvSpPr>
        <p:spPr/>
        <p:txBody>
          <a:bodyPr/>
          <a:lstStyle/>
          <a:p>
            <a:fld id="{92ECAB66-D260-E648-9A87-3BCDF075D08B}" type="slidenum">
              <a:rPr lang="en-GB" smtClean="0"/>
              <a:t>24</a:t>
            </a:fld>
            <a:endParaRPr lang="en-GB"/>
          </a:p>
        </p:txBody>
      </p:sp>
    </p:spTree>
    <p:extLst>
      <p:ext uri="{BB962C8B-B14F-4D97-AF65-F5344CB8AC3E}">
        <p14:creationId xmlns:p14="http://schemas.microsoft.com/office/powerpoint/2010/main" val="37477577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FD1C6-3AAE-495A-B691-1332F92ACADD}"/>
              </a:ext>
            </a:extLst>
          </p:cNvPr>
          <p:cNvSpPr>
            <a:spLocks noGrp="1"/>
          </p:cNvSpPr>
          <p:nvPr>
            <p:ph type="title"/>
          </p:nvPr>
        </p:nvSpPr>
        <p:spPr/>
        <p:txBody>
          <a:bodyPr/>
          <a:lstStyle/>
          <a:p>
            <a:r>
              <a:rPr lang="en-GB" dirty="0"/>
              <a:t>Range Summary</a:t>
            </a:r>
          </a:p>
        </p:txBody>
      </p:sp>
      <p:sp>
        <p:nvSpPr>
          <p:cNvPr id="3" name="Content Placeholder 2">
            <a:extLst>
              <a:ext uri="{FF2B5EF4-FFF2-40B4-BE49-F238E27FC236}">
                <a16:creationId xmlns:a16="http://schemas.microsoft.com/office/drawing/2014/main" id="{A66A2DC4-ADED-47B3-94AB-547FFA479AB4}"/>
              </a:ext>
            </a:extLst>
          </p:cNvPr>
          <p:cNvSpPr>
            <a:spLocks noGrp="1"/>
          </p:cNvSpPr>
          <p:nvPr>
            <p:ph idx="1"/>
          </p:nvPr>
        </p:nvSpPr>
        <p:spPr/>
        <p:txBody>
          <a:bodyPr/>
          <a:lstStyle/>
          <a:p>
            <a:r>
              <a:rPr lang="en-GB" dirty="0"/>
              <a:t>Very easy to compute</a:t>
            </a:r>
          </a:p>
          <a:p>
            <a:r>
              <a:rPr lang="en-GB" dirty="0"/>
              <a:t>The values used to compute exist in the data set</a:t>
            </a:r>
          </a:p>
          <a:p>
            <a:endParaRPr lang="en-GB" dirty="0"/>
          </a:p>
          <a:p>
            <a:r>
              <a:rPr lang="en-GB" dirty="0"/>
              <a:t>But… </a:t>
            </a:r>
          </a:p>
          <a:p>
            <a:r>
              <a:rPr lang="en-GB" dirty="0"/>
              <a:t>Only two values are used</a:t>
            </a:r>
          </a:p>
          <a:p>
            <a:r>
              <a:rPr lang="en-GB" dirty="0"/>
              <a:t>Very sensitive to extreme values</a:t>
            </a:r>
          </a:p>
          <a:p>
            <a:r>
              <a:rPr lang="en-GB" dirty="0"/>
              <a:t>Influenced by sample size (the larger the sample the greater the range)</a:t>
            </a:r>
          </a:p>
        </p:txBody>
      </p:sp>
      <p:sp>
        <p:nvSpPr>
          <p:cNvPr id="4" name="Date Placeholder 3">
            <a:extLst>
              <a:ext uri="{FF2B5EF4-FFF2-40B4-BE49-F238E27FC236}">
                <a16:creationId xmlns:a16="http://schemas.microsoft.com/office/drawing/2014/main" id="{2CC6535A-C0EA-4492-A841-BB84503DC30C}"/>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1282566D-76FF-49B5-9A73-73FB89789724}"/>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CF11BB0-6743-452C-83CC-9E77ADC945C2}"/>
              </a:ext>
            </a:extLst>
          </p:cNvPr>
          <p:cNvSpPr>
            <a:spLocks noGrp="1"/>
          </p:cNvSpPr>
          <p:nvPr>
            <p:ph type="sldNum" sz="quarter" idx="12"/>
          </p:nvPr>
        </p:nvSpPr>
        <p:spPr/>
        <p:txBody>
          <a:bodyPr/>
          <a:lstStyle/>
          <a:p>
            <a:fld id="{92ECAB66-D260-E648-9A87-3BCDF075D08B}" type="slidenum">
              <a:rPr lang="en-GB" smtClean="0"/>
              <a:t>25</a:t>
            </a:fld>
            <a:endParaRPr lang="en-GB"/>
          </a:p>
        </p:txBody>
      </p:sp>
    </p:spTree>
    <p:extLst>
      <p:ext uri="{BB962C8B-B14F-4D97-AF65-F5344CB8AC3E}">
        <p14:creationId xmlns:p14="http://schemas.microsoft.com/office/powerpoint/2010/main" val="372484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26100-3EA4-4F6B-ABE4-5F1E01E6A2FC}"/>
              </a:ext>
            </a:extLst>
          </p:cNvPr>
          <p:cNvSpPr>
            <a:spLocks noGrp="1"/>
          </p:cNvSpPr>
          <p:nvPr>
            <p:ph type="title"/>
          </p:nvPr>
        </p:nvSpPr>
        <p:spPr/>
        <p:txBody>
          <a:bodyPr/>
          <a:lstStyle/>
          <a:p>
            <a:r>
              <a:rPr lang="en-GB" dirty="0"/>
              <a:t>The Interquartile Range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096638D-ED1B-4793-8756-6E0DE3A4D5D0}"/>
                  </a:ext>
                </a:extLst>
              </p:cNvPr>
              <p:cNvSpPr>
                <a:spLocks noGrp="1"/>
              </p:cNvSpPr>
              <p:nvPr>
                <p:ph idx="1"/>
              </p:nvPr>
            </p:nvSpPr>
            <p:spPr/>
            <p:txBody>
              <a:bodyPr/>
              <a:lstStyle/>
              <a:p>
                <a:r>
                  <a:rPr lang="en-GB" dirty="0"/>
                  <a:t>One approach to get a better measure is to exclude values in the  bottom and top 25% of data</a:t>
                </a:r>
              </a:p>
              <a:p>
                <a:pPr lvl="1"/>
                <a:r>
                  <a:rPr lang="en-GB" dirty="0"/>
                  <a:t>Thus the middle 50% gives us the IQR</a:t>
                </a:r>
              </a:p>
              <a:p>
                <a:r>
                  <a:rPr lang="en-GB" dirty="0"/>
                  <a:t>Quartiles use three values that split the data into four parts </a:t>
                </a:r>
              </a:p>
              <a:p>
                <a:pPr marL="0" indent="0" algn="ctr">
                  <a:buNone/>
                </a:pPr>
                <a:r>
                  <a:rPr lang="en-GB" dirty="0"/>
                  <a:t>3, 5, 11, 12, 14, 16, 20,</a:t>
                </a:r>
                <a:r>
                  <a:rPr lang="en-GB" b="1" dirty="0"/>
                  <a:t> </a:t>
                </a:r>
                <a:r>
                  <a:rPr lang="en-GB" dirty="0"/>
                  <a:t>23</a:t>
                </a:r>
                <a:r>
                  <a:rPr lang="en-GB" b="1" dirty="0"/>
                  <a:t>, </a:t>
                </a:r>
                <a:r>
                  <a:rPr lang="en-GB" dirty="0"/>
                  <a:t>25, 27, 28, 29, 39, 40, 56, 100</a:t>
                </a:r>
              </a:p>
              <a:p>
                <a:pPr marL="0" indent="0" algn="ctr">
                  <a:buNone/>
                </a:pPr>
                <a:endParaRPr lang="en-GB" dirty="0"/>
              </a:p>
              <a:p>
                <a:r>
                  <a:rPr lang="en-GB" dirty="0"/>
                  <a:t>First we find the middle of the data </a:t>
                </a:r>
                <a14:m>
                  <m:oMath xmlns:m="http://schemas.openxmlformats.org/officeDocument/2006/math">
                    <m:f>
                      <m:fPr>
                        <m:ctrlPr>
                          <a:rPr lang="en-GB" i="1">
                            <a:latin typeface="Cambria Math" panose="02040503050406030204" pitchFamily="18" charset="0"/>
                          </a:rPr>
                        </m:ctrlPr>
                      </m:fPr>
                      <m:num>
                        <m:r>
                          <a:rPr lang="en-GB" i="1">
                            <a:latin typeface="Cambria Math" panose="02040503050406030204" pitchFamily="18" charset="0"/>
                          </a:rPr>
                          <m:t>𝑛</m:t>
                        </m:r>
                        <m:r>
                          <a:rPr lang="en-GB" i="1">
                            <a:latin typeface="Cambria Math" panose="02040503050406030204" pitchFamily="18" charset="0"/>
                          </a:rPr>
                          <m:t>+1</m:t>
                        </m:r>
                      </m:num>
                      <m:den>
                        <m:r>
                          <a:rPr lang="en-GB" i="1">
                            <a:latin typeface="Cambria Math" panose="02040503050406030204" pitchFamily="18" charset="0"/>
                          </a:rPr>
                          <m:t>2</m:t>
                        </m:r>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17</m:t>
                        </m:r>
                      </m:num>
                      <m:den>
                        <m:r>
                          <a:rPr lang="en-GB" b="0" i="1" smtClean="0">
                            <a:latin typeface="Cambria Math" panose="02040503050406030204" pitchFamily="18" charset="0"/>
                          </a:rPr>
                          <m:t>2</m:t>
                        </m:r>
                      </m:den>
                    </m:f>
                    <m:r>
                      <a:rPr lang="en-GB" b="0" i="1" smtClean="0">
                        <a:latin typeface="Cambria Math" panose="02040503050406030204" pitchFamily="18" charset="0"/>
                      </a:rPr>
                      <m:t>=8.5</m:t>
                    </m:r>
                  </m:oMath>
                </a14:m>
                <a:r>
                  <a:rPr lang="en-GB" dirty="0"/>
                  <a:t> </a:t>
                </a:r>
              </a:p>
              <a:p>
                <a:pPr lvl="1"/>
                <a:endParaRPr lang="en-GB" dirty="0"/>
              </a:p>
            </p:txBody>
          </p:sp>
        </mc:Choice>
        <mc:Fallback xmlns="">
          <p:sp>
            <p:nvSpPr>
              <p:cNvPr id="3" name="Content Placeholder 2">
                <a:extLst>
                  <a:ext uri="{FF2B5EF4-FFF2-40B4-BE49-F238E27FC236}">
                    <a16:creationId xmlns:a16="http://schemas.microsoft.com/office/drawing/2014/main" id="{E096638D-ED1B-4793-8756-6E0DE3A4D5D0}"/>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352485AC-0140-439E-B3CA-06BEA6DCEF4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B7C2473C-904D-49B4-AB47-341FF9631469}"/>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207A9076-9AAD-41E2-B3CA-2AD929D0A868}"/>
              </a:ext>
            </a:extLst>
          </p:cNvPr>
          <p:cNvSpPr>
            <a:spLocks noGrp="1"/>
          </p:cNvSpPr>
          <p:nvPr>
            <p:ph type="sldNum" sz="quarter" idx="12"/>
          </p:nvPr>
        </p:nvSpPr>
        <p:spPr/>
        <p:txBody>
          <a:bodyPr/>
          <a:lstStyle/>
          <a:p>
            <a:fld id="{92ECAB66-D260-E648-9A87-3BCDF075D08B}" type="slidenum">
              <a:rPr lang="en-GB" smtClean="0"/>
              <a:t>26</a:t>
            </a:fld>
            <a:endParaRPr lang="en-GB"/>
          </a:p>
        </p:txBody>
      </p:sp>
    </p:spTree>
    <p:extLst>
      <p:ext uri="{BB962C8B-B14F-4D97-AF65-F5344CB8AC3E}">
        <p14:creationId xmlns:p14="http://schemas.microsoft.com/office/powerpoint/2010/main" val="16658330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26100-3EA4-4F6B-ABE4-5F1E01E6A2FC}"/>
              </a:ext>
            </a:extLst>
          </p:cNvPr>
          <p:cNvSpPr>
            <a:spLocks noGrp="1"/>
          </p:cNvSpPr>
          <p:nvPr>
            <p:ph type="title"/>
          </p:nvPr>
        </p:nvSpPr>
        <p:spPr/>
        <p:txBody>
          <a:bodyPr/>
          <a:lstStyle/>
          <a:p>
            <a:r>
              <a:rPr lang="en-GB" dirty="0"/>
              <a:t>The Interquartile Range</a:t>
            </a:r>
          </a:p>
        </p:txBody>
      </p:sp>
      <p:sp>
        <p:nvSpPr>
          <p:cNvPr id="3" name="Content Placeholder 2">
            <a:extLst>
              <a:ext uri="{FF2B5EF4-FFF2-40B4-BE49-F238E27FC236}">
                <a16:creationId xmlns:a16="http://schemas.microsoft.com/office/drawing/2014/main" id="{E096638D-ED1B-4793-8756-6E0DE3A4D5D0}"/>
              </a:ext>
            </a:extLst>
          </p:cNvPr>
          <p:cNvSpPr>
            <a:spLocks noGrp="1"/>
          </p:cNvSpPr>
          <p:nvPr>
            <p:ph idx="1"/>
          </p:nvPr>
        </p:nvSpPr>
        <p:spPr/>
        <p:txBody>
          <a:bodyPr>
            <a:normAutofit/>
          </a:bodyPr>
          <a:lstStyle/>
          <a:p>
            <a:pPr marL="0" indent="0" algn="ctr">
              <a:buNone/>
            </a:pPr>
            <a:r>
              <a:rPr lang="en-GB" dirty="0"/>
              <a:t>3, 5, 11, 12, 14, 16, 20,</a:t>
            </a:r>
            <a:r>
              <a:rPr lang="en-GB" b="1" dirty="0"/>
              <a:t> </a:t>
            </a:r>
            <a:r>
              <a:rPr lang="en-GB" dirty="0">
                <a:highlight>
                  <a:srgbClr val="FFFF00"/>
                </a:highlight>
              </a:rPr>
              <a:t>23</a:t>
            </a:r>
            <a:r>
              <a:rPr lang="en-GB" b="1" dirty="0">
                <a:highlight>
                  <a:srgbClr val="FFFF00"/>
                </a:highlight>
              </a:rPr>
              <a:t>, </a:t>
            </a:r>
            <a:r>
              <a:rPr lang="en-GB" dirty="0">
                <a:highlight>
                  <a:srgbClr val="FFFF00"/>
                </a:highlight>
              </a:rPr>
              <a:t>25,</a:t>
            </a:r>
            <a:r>
              <a:rPr lang="en-GB" dirty="0"/>
              <a:t> 27, 28, 29, 39, 40, 56, 100</a:t>
            </a:r>
          </a:p>
          <a:p>
            <a:pPr marL="0" indent="0" algn="ctr">
              <a:buNone/>
            </a:pPr>
            <a:endParaRPr lang="en-GB" dirty="0"/>
          </a:p>
          <a:p>
            <a:r>
              <a:rPr lang="en-GB" dirty="0"/>
              <a:t>Which allows us the calculate the median.</a:t>
            </a:r>
          </a:p>
          <a:p>
            <a:pPr lvl="1"/>
            <a:r>
              <a:rPr lang="en-GB" dirty="0"/>
              <a:t>The median is 24, this gives us our second quartile (we have just split the data into two halves)</a:t>
            </a:r>
          </a:p>
          <a:p>
            <a:r>
              <a:rPr lang="en-GB" dirty="0"/>
              <a:t> The lower quartile is the median of the lower half of the data and the upper quartile is the median of the upper half of the data</a:t>
            </a:r>
          </a:p>
          <a:p>
            <a:pPr lvl="1"/>
            <a:endParaRPr lang="en-GB" dirty="0"/>
          </a:p>
        </p:txBody>
      </p:sp>
      <p:sp>
        <p:nvSpPr>
          <p:cNvPr id="4" name="Date Placeholder 3">
            <a:extLst>
              <a:ext uri="{FF2B5EF4-FFF2-40B4-BE49-F238E27FC236}">
                <a16:creationId xmlns:a16="http://schemas.microsoft.com/office/drawing/2014/main" id="{352485AC-0140-439E-B3CA-06BEA6DCEF4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B7C2473C-904D-49B4-AB47-341FF9631469}"/>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207A9076-9AAD-41E2-B3CA-2AD929D0A868}"/>
              </a:ext>
            </a:extLst>
          </p:cNvPr>
          <p:cNvSpPr>
            <a:spLocks noGrp="1"/>
          </p:cNvSpPr>
          <p:nvPr>
            <p:ph type="sldNum" sz="quarter" idx="12"/>
          </p:nvPr>
        </p:nvSpPr>
        <p:spPr/>
        <p:txBody>
          <a:bodyPr/>
          <a:lstStyle/>
          <a:p>
            <a:fld id="{92ECAB66-D260-E648-9A87-3BCDF075D08B}" type="slidenum">
              <a:rPr lang="en-GB" smtClean="0"/>
              <a:t>27</a:t>
            </a:fld>
            <a:endParaRPr lang="en-GB"/>
          </a:p>
        </p:txBody>
      </p:sp>
    </p:spTree>
    <p:extLst>
      <p:ext uri="{BB962C8B-B14F-4D97-AF65-F5344CB8AC3E}">
        <p14:creationId xmlns:p14="http://schemas.microsoft.com/office/powerpoint/2010/main" val="27518401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26100-3EA4-4F6B-ABE4-5F1E01E6A2FC}"/>
              </a:ext>
            </a:extLst>
          </p:cNvPr>
          <p:cNvSpPr>
            <a:spLocks noGrp="1"/>
          </p:cNvSpPr>
          <p:nvPr>
            <p:ph type="title"/>
          </p:nvPr>
        </p:nvSpPr>
        <p:spPr/>
        <p:txBody>
          <a:bodyPr/>
          <a:lstStyle/>
          <a:p>
            <a:r>
              <a:rPr lang="en-GB" dirty="0"/>
              <a:t>The Interquartile Range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096638D-ED1B-4793-8756-6E0DE3A4D5D0}"/>
                  </a:ext>
                </a:extLst>
              </p:cNvPr>
              <p:cNvSpPr>
                <a:spLocks noGrp="1"/>
              </p:cNvSpPr>
              <p:nvPr>
                <p:ph idx="1"/>
              </p:nvPr>
            </p:nvSpPr>
            <p:spPr/>
            <p:txBody>
              <a:bodyPr>
                <a:normAutofit fontScale="85000" lnSpcReduction="10000"/>
              </a:bodyPr>
              <a:lstStyle/>
              <a:p>
                <a:pPr marL="0" indent="0" algn="ctr">
                  <a:buNone/>
                </a:pPr>
                <a:r>
                  <a:rPr lang="en-GB" dirty="0"/>
                  <a:t>3, 5, 11, 12, 14, 16, 20,</a:t>
                </a:r>
                <a:r>
                  <a:rPr lang="en-GB" b="1" dirty="0"/>
                  <a:t> </a:t>
                </a:r>
                <a:r>
                  <a:rPr lang="en-GB" dirty="0"/>
                  <a:t>23</a:t>
                </a:r>
                <a:r>
                  <a:rPr lang="en-GB" b="1" dirty="0"/>
                  <a:t>, </a:t>
                </a:r>
                <a:r>
                  <a:rPr lang="en-GB" dirty="0"/>
                  <a:t>25, 27, 28, 29, 39, 40, 56, 100</a:t>
                </a:r>
              </a:p>
              <a:p>
                <a:pPr marL="0" indent="0" algn="ctr">
                  <a:buNone/>
                </a:pPr>
                <a:endParaRPr lang="en-GB" dirty="0"/>
              </a:p>
              <a:p>
                <a:pPr lvl="1"/>
                <a:endParaRPr lang="en-GB" dirty="0"/>
              </a:p>
              <a:p>
                <a:pPr lvl="1"/>
                <a:endParaRPr lang="en-GB" dirty="0"/>
              </a:p>
              <a:p>
                <a:pPr lvl="1"/>
                <a:endParaRPr lang="en-GB" dirty="0"/>
              </a:p>
              <a:p>
                <a:pPr lvl="1"/>
                <a:endParaRPr lang="en-GB" dirty="0"/>
              </a:p>
              <a:p>
                <a:endParaRPr lang="en-GB" dirty="0"/>
              </a:p>
              <a:p>
                <a:r>
                  <a:rPr lang="en-GB" dirty="0"/>
                  <a:t>The interquartile range is </a:t>
                </a:r>
                <a14:m>
                  <m:oMath xmlns:m="http://schemas.openxmlformats.org/officeDocument/2006/math">
                    <m:r>
                      <a:rPr lang="en-GB" b="0" i="1" smtClean="0">
                        <a:latin typeface="Cambria Math" panose="02040503050406030204" pitchFamily="18" charset="0"/>
                      </a:rPr>
                      <m:t>34−13=21</m:t>
                    </m:r>
                  </m:oMath>
                </a14:m>
                <a:endParaRPr lang="en-GB" dirty="0"/>
              </a:p>
              <a:p>
                <a:r>
                  <a:rPr lang="en-GB" dirty="0"/>
                  <a:t>The problem with the IQR is that we lose half of the data!</a:t>
                </a:r>
              </a:p>
              <a:p>
                <a:r>
                  <a:rPr lang="en-GB" dirty="0"/>
                  <a:t>The advantage is that the IQR isn’t affected by extreme scores at either end of the distribution</a:t>
                </a:r>
              </a:p>
              <a:p>
                <a:pPr lvl="1"/>
                <a:r>
                  <a:rPr lang="en-GB" dirty="0"/>
                  <a:t>If our distribution was negatively or positively skewed we probably would not want to do this</a:t>
                </a:r>
              </a:p>
            </p:txBody>
          </p:sp>
        </mc:Choice>
        <mc:Fallback xmlns="">
          <p:sp>
            <p:nvSpPr>
              <p:cNvPr id="3" name="Content Placeholder 2">
                <a:extLst>
                  <a:ext uri="{FF2B5EF4-FFF2-40B4-BE49-F238E27FC236}">
                    <a16:creationId xmlns:a16="http://schemas.microsoft.com/office/drawing/2014/main" id="{E096638D-ED1B-4793-8756-6E0DE3A4D5D0}"/>
                  </a:ext>
                </a:extLst>
              </p:cNvPr>
              <p:cNvSpPr>
                <a:spLocks noGrp="1" noRot="1" noChangeAspect="1" noMove="1" noResize="1" noEditPoints="1" noAdjustHandles="1" noChangeArrowheads="1" noChangeShapeType="1" noTextEdit="1"/>
              </p:cNvSpPr>
              <p:nvPr>
                <p:ph idx="1"/>
              </p:nvPr>
            </p:nvSpPr>
            <p:spPr>
              <a:blipFill>
                <a:blip r:embed="rId2"/>
                <a:stretch>
                  <a:fillRect l="-928" t="-2661" r="-1507" b="-182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352485AC-0140-439E-B3CA-06BEA6DCEF4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B7C2473C-904D-49B4-AB47-341FF9631469}"/>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207A9076-9AAD-41E2-B3CA-2AD929D0A868}"/>
              </a:ext>
            </a:extLst>
          </p:cNvPr>
          <p:cNvSpPr>
            <a:spLocks noGrp="1"/>
          </p:cNvSpPr>
          <p:nvPr>
            <p:ph type="sldNum" sz="quarter" idx="12"/>
          </p:nvPr>
        </p:nvSpPr>
        <p:spPr/>
        <p:txBody>
          <a:bodyPr/>
          <a:lstStyle/>
          <a:p>
            <a:fld id="{92ECAB66-D260-E648-9A87-3BCDF075D08B}" type="slidenum">
              <a:rPr lang="en-GB" smtClean="0"/>
              <a:t>28</a:t>
            </a:fld>
            <a:endParaRPr lang="en-GB"/>
          </a:p>
        </p:txBody>
      </p:sp>
      <p:grpSp>
        <p:nvGrpSpPr>
          <p:cNvPr id="11" name="Group 10">
            <a:extLst>
              <a:ext uri="{FF2B5EF4-FFF2-40B4-BE49-F238E27FC236}">
                <a16:creationId xmlns:a16="http://schemas.microsoft.com/office/drawing/2014/main" id="{B95B8087-D3AD-4F87-A1B5-007EB41150AD}"/>
              </a:ext>
            </a:extLst>
          </p:cNvPr>
          <p:cNvGrpSpPr/>
          <p:nvPr/>
        </p:nvGrpSpPr>
        <p:grpSpPr>
          <a:xfrm>
            <a:off x="5396912" y="2238376"/>
            <a:ext cx="950901" cy="1046380"/>
            <a:chOff x="5325273" y="2238376"/>
            <a:chExt cx="950901" cy="1046380"/>
          </a:xfrm>
        </p:grpSpPr>
        <p:cxnSp>
          <p:nvCxnSpPr>
            <p:cNvPr id="8" name="Straight Arrow Connector 7">
              <a:extLst>
                <a:ext uri="{FF2B5EF4-FFF2-40B4-BE49-F238E27FC236}">
                  <a16:creationId xmlns:a16="http://schemas.microsoft.com/office/drawing/2014/main" id="{0464646B-C479-4312-B68C-8F81FDE1E39F}"/>
                </a:ext>
              </a:extLst>
            </p:cNvPr>
            <p:cNvCxnSpPr>
              <a:cxnSpLocks/>
            </p:cNvCxnSpPr>
            <p:nvPr/>
          </p:nvCxnSpPr>
          <p:spPr>
            <a:xfrm flipV="1">
              <a:off x="5800724" y="2238376"/>
              <a:ext cx="1" cy="40004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4BC30135-B85C-4D04-AE3F-FC0C08A3B716}"/>
                </a:ext>
              </a:extLst>
            </p:cNvPr>
            <p:cNvSpPr txBox="1"/>
            <p:nvPr/>
          </p:nvSpPr>
          <p:spPr>
            <a:xfrm>
              <a:off x="5325273" y="2638425"/>
              <a:ext cx="950901" cy="646331"/>
            </a:xfrm>
            <a:prstGeom prst="rect">
              <a:avLst/>
            </a:prstGeom>
            <a:noFill/>
            <a:ln>
              <a:solidFill>
                <a:schemeClr val="tx1"/>
              </a:solidFill>
            </a:ln>
          </p:spPr>
          <p:txBody>
            <a:bodyPr wrap="none" rtlCol="0">
              <a:spAutoFit/>
            </a:bodyPr>
            <a:lstStyle/>
            <a:p>
              <a:pPr algn="ctr"/>
              <a:r>
                <a:rPr lang="en-GB" dirty="0"/>
                <a:t>Second </a:t>
              </a:r>
            </a:p>
            <a:p>
              <a:pPr algn="ctr"/>
              <a:r>
                <a:rPr lang="en-GB" dirty="0"/>
                <a:t>Quartile</a:t>
              </a:r>
            </a:p>
          </p:txBody>
        </p:sp>
      </p:grpSp>
      <p:grpSp>
        <p:nvGrpSpPr>
          <p:cNvPr id="12" name="Group 11">
            <a:extLst>
              <a:ext uri="{FF2B5EF4-FFF2-40B4-BE49-F238E27FC236}">
                <a16:creationId xmlns:a16="http://schemas.microsoft.com/office/drawing/2014/main" id="{44C2EE12-F192-40D2-B79A-99A9402900E8}"/>
              </a:ext>
            </a:extLst>
          </p:cNvPr>
          <p:cNvGrpSpPr/>
          <p:nvPr/>
        </p:nvGrpSpPr>
        <p:grpSpPr>
          <a:xfrm>
            <a:off x="3599648" y="2238376"/>
            <a:ext cx="950901" cy="1046380"/>
            <a:chOff x="5325273" y="2238376"/>
            <a:chExt cx="950901" cy="1046380"/>
          </a:xfrm>
        </p:grpSpPr>
        <p:cxnSp>
          <p:nvCxnSpPr>
            <p:cNvPr id="13" name="Straight Arrow Connector 12">
              <a:extLst>
                <a:ext uri="{FF2B5EF4-FFF2-40B4-BE49-F238E27FC236}">
                  <a16:creationId xmlns:a16="http://schemas.microsoft.com/office/drawing/2014/main" id="{823DE307-C824-4902-8E96-D33D5C38775E}"/>
                </a:ext>
              </a:extLst>
            </p:cNvPr>
            <p:cNvCxnSpPr>
              <a:cxnSpLocks/>
            </p:cNvCxnSpPr>
            <p:nvPr/>
          </p:nvCxnSpPr>
          <p:spPr>
            <a:xfrm flipV="1">
              <a:off x="5800724" y="2238376"/>
              <a:ext cx="1" cy="40004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BD369B5E-0BED-433F-961D-495137218498}"/>
                </a:ext>
              </a:extLst>
            </p:cNvPr>
            <p:cNvSpPr txBox="1"/>
            <p:nvPr/>
          </p:nvSpPr>
          <p:spPr>
            <a:xfrm>
              <a:off x="5325273" y="2638425"/>
              <a:ext cx="950901" cy="646331"/>
            </a:xfrm>
            <a:prstGeom prst="rect">
              <a:avLst/>
            </a:prstGeom>
            <a:noFill/>
            <a:ln>
              <a:solidFill>
                <a:schemeClr val="tx1"/>
              </a:solidFill>
            </a:ln>
          </p:spPr>
          <p:txBody>
            <a:bodyPr wrap="none" rtlCol="0">
              <a:spAutoFit/>
            </a:bodyPr>
            <a:lstStyle/>
            <a:p>
              <a:pPr algn="ctr"/>
              <a:r>
                <a:rPr lang="en-GB" dirty="0"/>
                <a:t>First </a:t>
              </a:r>
            </a:p>
            <a:p>
              <a:pPr algn="ctr"/>
              <a:r>
                <a:rPr lang="en-GB" dirty="0"/>
                <a:t>Quartile</a:t>
              </a:r>
            </a:p>
          </p:txBody>
        </p:sp>
      </p:grpSp>
      <p:grpSp>
        <p:nvGrpSpPr>
          <p:cNvPr id="15" name="Group 14">
            <a:extLst>
              <a:ext uri="{FF2B5EF4-FFF2-40B4-BE49-F238E27FC236}">
                <a16:creationId xmlns:a16="http://schemas.microsoft.com/office/drawing/2014/main" id="{5963D278-848C-47E4-8BA6-162E4170F4D8}"/>
              </a:ext>
            </a:extLst>
          </p:cNvPr>
          <p:cNvGrpSpPr/>
          <p:nvPr/>
        </p:nvGrpSpPr>
        <p:grpSpPr>
          <a:xfrm>
            <a:off x="7202499" y="2238376"/>
            <a:ext cx="950901" cy="1046380"/>
            <a:chOff x="5325273" y="2238376"/>
            <a:chExt cx="950901" cy="1046380"/>
          </a:xfrm>
        </p:grpSpPr>
        <p:cxnSp>
          <p:nvCxnSpPr>
            <p:cNvPr id="16" name="Straight Arrow Connector 15">
              <a:extLst>
                <a:ext uri="{FF2B5EF4-FFF2-40B4-BE49-F238E27FC236}">
                  <a16:creationId xmlns:a16="http://schemas.microsoft.com/office/drawing/2014/main" id="{AA9524AF-D431-47B1-8317-0550E5E94884}"/>
                </a:ext>
              </a:extLst>
            </p:cNvPr>
            <p:cNvCxnSpPr>
              <a:cxnSpLocks/>
            </p:cNvCxnSpPr>
            <p:nvPr/>
          </p:nvCxnSpPr>
          <p:spPr>
            <a:xfrm flipV="1">
              <a:off x="5800724" y="2238376"/>
              <a:ext cx="1" cy="40004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7" name="TextBox 16">
              <a:extLst>
                <a:ext uri="{FF2B5EF4-FFF2-40B4-BE49-F238E27FC236}">
                  <a16:creationId xmlns:a16="http://schemas.microsoft.com/office/drawing/2014/main" id="{4B83C482-CEF0-4D7C-A9CE-5239B39A6459}"/>
                </a:ext>
              </a:extLst>
            </p:cNvPr>
            <p:cNvSpPr txBox="1"/>
            <p:nvPr/>
          </p:nvSpPr>
          <p:spPr>
            <a:xfrm>
              <a:off x="5325273" y="2638425"/>
              <a:ext cx="950901" cy="646331"/>
            </a:xfrm>
            <a:prstGeom prst="rect">
              <a:avLst/>
            </a:prstGeom>
            <a:noFill/>
            <a:ln>
              <a:solidFill>
                <a:schemeClr val="tx1"/>
              </a:solidFill>
            </a:ln>
          </p:spPr>
          <p:txBody>
            <a:bodyPr wrap="none" rtlCol="0">
              <a:spAutoFit/>
            </a:bodyPr>
            <a:lstStyle/>
            <a:p>
              <a:pPr algn="ctr"/>
              <a:r>
                <a:rPr lang="en-GB" dirty="0"/>
                <a:t>Third </a:t>
              </a:r>
            </a:p>
            <a:p>
              <a:pPr algn="ctr"/>
              <a:r>
                <a:rPr lang="en-GB" dirty="0"/>
                <a:t>Quartile</a:t>
              </a:r>
            </a:p>
          </p:txBody>
        </p:sp>
      </p:grpSp>
      <p:sp>
        <p:nvSpPr>
          <p:cNvPr id="18" name="TextBox 17">
            <a:extLst>
              <a:ext uri="{FF2B5EF4-FFF2-40B4-BE49-F238E27FC236}">
                <a16:creationId xmlns:a16="http://schemas.microsoft.com/office/drawing/2014/main" id="{C309805C-A6C9-46E1-99E2-A7923FC06461}"/>
              </a:ext>
            </a:extLst>
          </p:cNvPr>
          <p:cNvSpPr txBox="1"/>
          <p:nvPr/>
        </p:nvSpPr>
        <p:spPr>
          <a:xfrm>
            <a:off x="3865748" y="3419693"/>
            <a:ext cx="418704" cy="369332"/>
          </a:xfrm>
          <a:prstGeom prst="rect">
            <a:avLst/>
          </a:prstGeom>
          <a:noFill/>
        </p:spPr>
        <p:txBody>
          <a:bodyPr wrap="none" rtlCol="0">
            <a:spAutoFit/>
          </a:bodyPr>
          <a:lstStyle/>
          <a:p>
            <a:r>
              <a:rPr lang="en-GB" dirty="0"/>
              <a:t>13</a:t>
            </a:r>
          </a:p>
        </p:txBody>
      </p:sp>
      <p:sp>
        <p:nvSpPr>
          <p:cNvPr id="19" name="TextBox 18">
            <a:extLst>
              <a:ext uri="{FF2B5EF4-FFF2-40B4-BE49-F238E27FC236}">
                <a16:creationId xmlns:a16="http://schemas.microsoft.com/office/drawing/2014/main" id="{98954E30-9A89-45DA-8FA3-201944E20F04}"/>
              </a:ext>
            </a:extLst>
          </p:cNvPr>
          <p:cNvSpPr txBox="1"/>
          <p:nvPr/>
        </p:nvSpPr>
        <p:spPr>
          <a:xfrm>
            <a:off x="5663012" y="3419693"/>
            <a:ext cx="418704" cy="369332"/>
          </a:xfrm>
          <a:prstGeom prst="rect">
            <a:avLst/>
          </a:prstGeom>
          <a:noFill/>
        </p:spPr>
        <p:txBody>
          <a:bodyPr wrap="none" rtlCol="0">
            <a:spAutoFit/>
          </a:bodyPr>
          <a:lstStyle/>
          <a:p>
            <a:r>
              <a:rPr lang="en-GB" dirty="0"/>
              <a:t>24</a:t>
            </a:r>
          </a:p>
        </p:txBody>
      </p:sp>
      <p:sp>
        <p:nvSpPr>
          <p:cNvPr id="20" name="TextBox 19">
            <a:extLst>
              <a:ext uri="{FF2B5EF4-FFF2-40B4-BE49-F238E27FC236}">
                <a16:creationId xmlns:a16="http://schemas.microsoft.com/office/drawing/2014/main" id="{60416713-EB2E-4177-918E-FF86352A1A6E}"/>
              </a:ext>
            </a:extLst>
          </p:cNvPr>
          <p:cNvSpPr txBox="1"/>
          <p:nvPr/>
        </p:nvSpPr>
        <p:spPr>
          <a:xfrm>
            <a:off x="7468599" y="3419693"/>
            <a:ext cx="418704" cy="369332"/>
          </a:xfrm>
          <a:prstGeom prst="rect">
            <a:avLst/>
          </a:prstGeom>
          <a:noFill/>
        </p:spPr>
        <p:txBody>
          <a:bodyPr wrap="none" rtlCol="0">
            <a:spAutoFit/>
          </a:bodyPr>
          <a:lstStyle/>
          <a:p>
            <a:r>
              <a:rPr lang="en-GB" dirty="0"/>
              <a:t>34</a:t>
            </a:r>
          </a:p>
        </p:txBody>
      </p:sp>
    </p:spTree>
    <p:extLst>
      <p:ext uri="{BB962C8B-B14F-4D97-AF65-F5344CB8AC3E}">
        <p14:creationId xmlns:p14="http://schemas.microsoft.com/office/powerpoint/2010/main" val="18643005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B1F-C3DF-4BDA-860C-D43059614DA7}"/>
              </a:ext>
            </a:extLst>
          </p:cNvPr>
          <p:cNvSpPr>
            <a:spLocks noGrp="1"/>
          </p:cNvSpPr>
          <p:nvPr>
            <p:ph type="title"/>
          </p:nvPr>
        </p:nvSpPr>
        <p:spPr/>
        <p:txBody>
          <a:bodyPr/>
          <a:lstStyle/>
          <a:p>
            <a:r>
              <a:rPr lang="en-GB" dirty="0"/>
              <a:t>IQR with our Data</a:t>
            </a:r>
          </a:p>
        </p:txBody>
      </p:sp>
      <p:sp>
        <p:nvSpPr>
          <p:cNvPr id="3" name="Content Placeholder 2">
            <a:extLst>
              <a:ext uri="{FF2B5EF4-FFF2-40B4-BE49-F238E27FC236}">
                <a16:creationId xmlns:a16="http://schemas.microsoft.com/office/drawing/2014/main" id="{676A0221-6E0C-4874-9428-0CBD21B96EEC}"/>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a:t>
            </a:r>
            <a:r>
              <a:rPr lang="en-GB" sz="1800" dirty="0">
                <a:highlight>
                  <a:srgbClr val="FFFF00"/>
                </a:highlight>
              </a:rPr>
              <a:t>88,88</a:t>
            </a:r>
            <a:r>
              <a:rPr lang="en-GB" sz="1800" dirty="0"/>
              <a:t>,89,89,89,89,89,89,90,90,90,90,90,90,90,90,90,90,90,90,90,90,90,92,92,92,92,92,92,92,92,92,92,92,92,92,92,92,92,93,93,93,93,93,93,93,93,93,93,93,93,93,93,93,93,93,94,94,94,94,94,94,94,94,94,94,94,94,94,</a:t>
            </a:r>
            <a:r>
              <a:rPr lang="en-GB" sz="1800" dirty="0">
                <a:highlight>
                  <a:srgbClr val="FFFF00"/>
                </a:highlight>
              </a:rPr>
              <a:t>94,</a:t>
            </a:r>
            <a:r>
              <a:rPr lang="en-GB" sz="1800" dirty="0"/>
              <a:t>94,94,94,94,94,94,94,94,95,95,95,95,95,95,95,95,95,95,95,95,95,95,95,95,95,95,96,96,96,96,96,96,96,96,96,96,96,96,96,96,96,96,96,96,96,96,96,96,96,96,96,96,96,96,96,96,96,96,96,98,98,98,98,98,98,98,98,</a:t>
            </a:r>
            <a:r>
              <a:rPr lang="en-GB" sz="1800" dirty="0">
                <a:highlight>
                  <a:srgbClr val="FFFF00"/>
                </a:highlight>
              </a:rPr>
              <a:t>98,98,</a:t>
            </a:r>
            <a:r>
              <a:rPr lang="en-GB" sz="1800" dirty="0"/>
              <a:t>98,98,98,98,98,98,98,98,98,98,98,98,98,98,98,98,98,98,99,99,99,99,99,99,99,99,99,99,99,99,99,99,99,99,99,99,99,99,99,99,99,99,99,99,99,99,100,100,100,100,100,100,100,100,100,100,100,100,100,100,100,100,100,100,100,100</a:t>
            </a:r>
          </a:p>
          <a:p>
            <a:pPr marL="0" indent="0">
              <a:buNone/>
            </a:pPr>
            <a:endParaRPr lang="en-GB" sz="1800" dirty="0"/>
          </a:p>
          <a:p>
            <a:pPr marL="0" indent="0">
              <a:buNone/>
            </a:pPr>
            <a:endParaRPr lang="en-GB" sz="1800" dirty="0"/>
          </a:p>
          <a:p>
            <a:r>
              <a:rPr lang="en-GB" sz="1800" dirty="0"/>
              <a:t>IQR = 10</a:t>
            </a:r>
          </a:p>
          <a:p>
            <a:r>
              <a:rPr lang="en-GB" sz="1800" dirty="0"/>
              <a:t>The IQR of 10 might appear strange since we have values ranging from 22 – 100, but the IQR represents the spread or how dispersed the data are in 50% of the data</a:t>
            </a:r>
          </a:p>
          <a:p>
            <a:pPr marL="0" indent="0">
              <a:buNone/>
            </a:pPr>
            <a:endParaRPr lang="en-GB" sz="1800" dirty="0"/>
          </a:p>
        </p:txBody>
      </p:sp>
      <p:sp>
        <p:nvSpPr>
          <p:cNvPr id="4" name="Date Placeholder 3">
            <a:extLst>
              <a:ext uri="{FF2B5EF4-FFF2-40B4-BE49-F238E27FC236}">
                <a16:creationId xmlns:a16="http://schemas.microsoft.com/office/drawing/2014/main" id="{E00F3580-7D86-4AD9-B3F6-D75AD0DDCA9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333712-C0C3-49E2-93D4-FFB70E22DA1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EAEDDB7-23C2-4543-A95D-90AF03A0782F}"/>
              </a:ext>
            </a:extLst>
          </p:cNvPr>
          <p:cNvSpPr>
            <a:spLocks noGrp="1"/>
          </p:cNvSpPr>
          <p:nvPr>
            <p:ph type="sldNum" sz="quarter" idx="12"/>
          </p:nvPr>
        </p:nvSpPr>
        <p:spPr/>
        <p:txBody>
          <a:bodyPr/>
          <a:lstStyle/>
          <a:p>
            <a:fld id="{92ECAB66-D260-E648-9A87-3BCDF075D08B}" type="slidenum">
              <a:rPr lang="en-GB" smtClean="0"/>
              <a:t>29</a:t>
            </a:fld>
            <a:endParaRPr lang="en-GB"/>
          </a:p>
        </p:txBody>
      </p:sp>
    </p:spTree>
    <p:extLst>
      <p:ext uri="{BB962C8B-B14F-4D97-AF65-F5344CB8AC3E}">
        <p14:creationId xmlns:p14="http://schemas.microsoft.com/office/powerpoint/2010/main" val="231773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84D9B0-D719-4D96-93DC-B8C64349E0A4}"/>
              </a:ext>
            </a:extLst>
          </p:cNvPr>
          <p:cNvSpPr>
            <a:spLocks noGrp="1"/>
          </p:cNvSpPr>
          <p:nvPr>
            <p:ph type="title"/>
          </p:nvPr>
        </p:nvSpPr>
        <p:spPr/>
        <p:txBody>
          <a:bodyPr/>
          <a:lstStyle/>
          <a:p>
            <a:r>
              <a:rPr lang="en-GB" dirty="0"/>
              <a:t>Aims of the Lecture</a:t>
            </a:r>
          </a:p>
        </p:txBody>
      </p:sp>
      <p:sp>
        <p:nvSpPr>
          <p:cNvPr id="5" name="Content Placeholder 4">
            <a:extLst>
              <a:ext uri="{FF2B5EF4-FFF2-40B4-BE49-F238E27FC236}">
                <a16:creationId xmlns:a16="http://schemas.microsoft.com/office/drawing/2014/main" id="{973203D8-D475-4816-BD3C-DEBE2E6F23EE}"/>
              </a:ext>
            </a:extLst>
          </p:cNvPr>
          <p:cNvSpPr>
            <a:spLocks noGrp="1"/>
          </p:cNvSpPr>
          <p:nvPr>
            <p:ph idx="1"/>
          </p:nvPr>
        </p:nvSpPr>
        <p:spPr/>
        <p:txBody>
          <a:bodyPr>
            <a:normAutofit/>
          </a:bodyPr>
          <a:lstStyle/>
          <a:p>
            <a:r>
              <a:rPr lang="en-GB" dirty="0"/>
              <a:t>A review of the central tendency </a:t>
            </a:r>
          </a:p>
          <a:p>
            <a:pPr lvl="1"/>
            <a:r>
              <a:rPr lang="en-GB" dirty="0"/>
              <a:t>Mode</a:t>
            </a:r>
          </a:p>
          <a:p>
            <a:pPr lvl="1"/>
            <a:r>
              <a:rPr lang="en-GB" dirty="0"/>
              <a:t>Median</a:t>
            </a:r>
          </a:p>
          <a:p>
            <a:pPr lvl="1"/>
            <a:r>
              <a:rPr lang="en-GB" dirty="0"/>
              <a:t>Mean</a:t>
            </a:r>
          </a:p>
          <a:p>
            <a:r>
              <a:rPr lang="en-GB" dirty="0"/>
              <a:t>The spread of data</a:t>
            </a:r>
          </a:p>
          <a:p>
            <a:pPr lvl="1"/>
            <a:r>
              <a:rPr lang="en-GB" dirty="0"/>
              <a:t>Range</a:t>
            </a:r>
          </a:p>
          <a:p>
            <a:pPr lvl="1"/>
            <a:r>
              <a:rPr lang="en-GB" dirty="0"/>
              <a:t>Other Quartiles </a:t>
            </a:r>
          </a:p>
          <a:p>
            <a:pPr lvl="1"/>
            <a:r>
              <a:rPr lang="en-GB" dirty="0"/>
              <a:t>Variance</a:t>
            </a:r>
          </a:p>
          <a:p>
            <a:pPr lvl="1"/>
            <a:r>
              <a:rPr lang="en-GB" dirty="0"/>
              <a:t>Standard Deviation </a:t>
            </a:r>
          </a:p>
          <a:p>
            <a:r>
              <a:rPr lang="en-GB" dirty="0"/>
              <a:t>Standard Error</a:t>
            </a:r>
          </a:p>
        </p:txBody>
      </p:sp>
    </p:spTree>
    <p:extLst>
      <p:ext uri="{BB962C8B-B14F-4D97-AF65-F5344CB8AC3E}">
        <p14:creationId xmlns:p14="http://schemas.microsoft.com/office/powerpoint/2010/main" val="21456142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3B1F-C3DF-4BDA-860C-D43059614DA7}"/>
              </a:ext>
            </a:extLst>
          </p:cNvPr>
          <p:cNvSpPr>
            <a:spLocks noGrp="1"/>
          </p:cNvSpPr>
          <p:nvPr>
            <p:ph type="title"/>
          </p:nvPr>
        </p:nvSpPr>
        <p:spPr/>
        <p:txBody>
          <a:bodyPr/>
          <a:lstStyle/>
          <a:p>
            <a:r>
              <a:rPr lang="en-GB" dirty="0"/>
              <a:t>IQR with our Data</a:t>
            </a:r>
          </a:p>
        </p:txBody>
      </p:sp>
      <p:sp>
        <p:nvSpPr>
          <p:cNvPr id="3" name="Content Placeholder 2">
            <a:extLst>
              <a:ext uri="{FF2B5EF4-FFF2-40B4-BE49-F238E27FC236}">
                <a16:creationId xmlns:a16="http://schemas.microsoft.com/office/drawing/2014/main" id="{676A0221-6E0C-4874-9428-0CBD21B96EEC}"/>
              </a:ext>
            </a:extLst>
          </p:cNvPr>
          <p:cNvSpPr>
            <a:spLocks noGrp="1"/>
          </p:cNvSpPr>
          <p:nvPr>
            <p:ph idx="1"/>
          </p:nvPr>
        </p:nvSpPr>
        <p:spPr/>
        <p:txBody>
          <a:bodyPr>
            <a:normAutofit/>
          </a:bodyPr>
          <a:lstStyle/>
          <a:p>
            <a:pPr marL="0" indent="0">
              <a:buNone/>
            </a:pPr>
            <a:r>
              <a:rPr lang="en-GB" sz="1800" dirty="0"/>
              <a:t>22,42,43,47,48,49,49,54,54,59,59,60,61,61,65,67,69,69,71,71,71,71,72,73,73,73,73,73,76,76,76,77,77,77,78,78,80,80,81,81,82,82,82,83,83,83,84,84,84,86,86,86,86,86,87,87,87,87,87,87,87,87,88,88,88,88,88,</a:t>
            </a:r>
            <a:r>
              <a:rPr lang="en-GB" sz="1800" dirty="0">
                <a:highlight>
                  <a:srgbClr val="FFFF00"/>
                </a:highlight>
              </a:rPr>
              <a:t>88,88</a:t>
            </a:r>
            <a:r>
              <a:rPr lang="en-GB" sz="1800" dirty="0"/>
              <a:t>,89,89,89,89,89,89,90,90,90,90,90,90,90,90,90,90,90,90,90,90,90,92,92,92,92,92,92,92,92,92,92,92,92,92,92,92,92,93,93,93,93,93,93,93,93,93,93,93,93,93,93,93,93,93,94,94,94,94,94,94,94,94,94,94,94,94,94,</a:t>
            </a:r>
            <a:r>
              <a:rPr lang="en-GB" sz="1800" dirty="0">
                <a:highlight>
                  <a:srgbClr val="FFFF00"/>
                </a:highlight>
              </a:rPr>
              <a:t>94,</a:t>
            </a:r>
            <a:r>
              <a:rPr lang="en-GB" sz="1800" dirty="0"/>
              <a:t>94,94,94,94,94,94,94,94,95,95,95,95,95,95,95,95,95,95,95,95,95,95,95,95,95,95,96,96,96,96,96,96,96,96,96,96,96,96,96,96,96,96,96,96,96,96,96,96,96,96,96,96,96,96,96,96,96,96,96,98,98,98,98,98,98,98,98,</a:t>
            </a:r>
            <a:r>
              <a:rPr lang="en-GB" sz="1800" dirty="0">
                <a:highlight>
                  <a:srgbClr val="FFFF00"/>
                </a:highlight>
              </a:rPr>
              <a:t>98,98,</a:t>
            </a:r>
            <a:r>
              <a:rPr lang="en-GB" sz="1800" dirty="0"/>
              <a:t>98,98,98,98,98,98,98,98,98,98,98,98,98,98,98,98,98,98,99,99,99,99,99,99,99,99,99,99,99,99,99,99,99,99,99,99,99,99,99,99,99,99,99,99,99,99,100,100,100,100,100,100,100,100,100,100,100,100,100,100,100,100,100,100,100,100</a:t>
            </a:r>
          </a:p>
          <a:p>
            <a:pPr marL="0" indent="0">
              <a:buNone/>
            </a:pPr>
            <a:endParaRPr lang="en-GB" sz="1800" dirty="0"/>
          </a:p>
          <a:p>
            <a:pPr marL="0" indent="0">
              <a:buNone/>
            </a:pPr>
            <a:r>
              <a:rPr lang="en-GB" sz="1800" u="sng" dirty="0"/>
              <a:t>Other observations</a:t>
            </a:r>
          </a:p>
          <a:p>
            <a:r>
              <a:rPr lang="en-GB" sz="1800" dirty="0"/>
              <a:t>If you scored less than 88 you would have been in the bottom 25%</a:t>
            </a:r>
          </a:p>
          <a:p>
            <a:r>
              <a:rPr lang="en-GB" sz="1800" dirty="0"/>
              <a:t>Between 89 – 94 your score would have been below 50% (below average?)</a:t>
            </a:r>
          </a:p>
          <a:p>
            <a:r>
              <a:rPr lang="en-GB" sz="1800" dirty="0"/>
              <a:t>94 – 98 your score would be above 50% (above average?)</a:t>
            </a:r>
          </a:p>
          <a:p>
            <a:r>
              <a:rPr lang="en-GB" sz="1800" dirty="0"/>
              <a:t>98 or higher your score is in the top 25%</a:t>
            </a:r>
          </a:p>
          <a:p>
            <a:endParaRPr lang="en-GB" sz="1800" dirty="0"/>
          </a:p>
          <a:p>
            <a:pPr marL="0" indent="0">
              <a:buNone/>
            </a:pPr>
            <a:endParaRPr lang="en-GB" sz="1800" dirty="0"/>
          </a:p>
          <a:p>
            <a:pPr marL="0" indent="0">
              <a:buNone/>
            </a:pPr>
            <a:endParaRPr lang="en-GB" sz="1800" dirty="0"/>
          </a:p>
        </p:txBody>
      </p:sp>
      <p:sp>
        <p:nvSpPr>
          <p:cNvPr id="4" name="Date Placeholder 3">
            <a:extLst>
              <a:ext uri="{FF2B5EF4-FFF2-40B4-BE49-F238E27FC236}">
                <a16:creationId xmlns:a16="http://schemas.microsoft.com/office/drawing/2014/main" id="{E00F3580-7D86-4AD9-B3F6-D75AD0DDCA9E}"/>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333712-C0C3-49E2-93D4-FFB70E22DA1A}"/>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EAEDDB7-23C2-4543-A95D-90AF03A0782F}"/>
              </a:ext>
            </a:extLst>
          </p:cNvPr>
          <p:cNvSpPr>
            <a:spLocks noGrp="1"/>
          </p:cNvSpPr>
          <p:nvPr>
            <p:ph type="sldNum" sz="quarter" idx="12"/>
          </p:nvPr>
        </p:nvSpPr>
        <p:spPr/>
        <p:txBody>
          <a:bodyPr/>
          <a:lstStyle/>
          <a:p>
            <a:fld id="{92ECAB66-D260-E648-9A87-3BCDF075D08B}" type="slidenum">
              <a:rPr lang="en-GB" smtClean="0"/>
              <a:t>30</a:t>
            </a:fld>
            <a:endParaRPr lang="en-GB"/>
          </a:p>
        </p:txBody>
      </p:sp>
    </p:spTree>
    <p:extLst>
      <p:ext uri="{BB962C8B-B14F-4D97-AF65-F5344CB8AC3E}">
        <p14:creationId xmlns:p14="http://schemas.microsoft.com/office/powerpoint/2010/main" val="4124155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059BC-2F8B-421D-AD1A-2CE7FF84B4EF}"/>
              </a:ext>
            </a:extLst>
          </p:cNvPr>
          <p:cNvSpPr>
            <a:spLocks noGrp="1"/>
          </p:cNvSpPr>
          <p:nvPr>
            <p:ph type="title"/>
          </p:nvPr>
        </p:nvSpPr>
        <p:spPr/>
        <p:txBody>
          <a:bodyPr/>
          <a:lstStyle/>
          <a:p>
            <a:r>
              <a:rPr lang="en-GB" dirty="0"/>
              <a:t>IQR Summary</a:t>
            </a:r>
          </a:p>
        </p:txBody>
      </p:sp>
      <p:sp>
        <p:nvSpPr>
          <p:cNvPr id="3" name="Content Placeholder 2">
            <a:extLst>
              <a:ext uri="{FF2B5EF4-FFF2-40B4-BE49-F238E27FC236}">
                <a16:creationId xmlns:a16="http://schemas.microsoft.com/office/drawing/2014/main" id="{6DF3F317-D3C3-4A21-90B6-B3A279C2A2FA}"/>
              </a:ext>
            </a:extLst>
          </p:cNvPr>
          <p:cNvSpPr>
            <a:spLocks noGrp="1"/>
          </p:cNvSpPr>
          <p:nvPr>
            <p:ph idx="1"/>
          </p:nvPr>
        </p:nvSpPr>
        <p:spPr/>
        <p:txBody>
          <a:bodyPr/>
          <a:lstStyle/>
          <a:p>
            <a:r>
              <a:rPr lang="en-GB" dirty="0"/>
              <a:t>Fairly easy to compute</a:t>
            </a:r>
          </a:p>
          <a:p>
            <a:r>
              <a:rPr lang="en-GB" dirty="0"/>
              <a:t>Scores exist in the data set</a:t>
            </a:r>
          </a:p>
          <a:p>
            <a:r>
              <a:rPr lang="en-GB" dirty="0"/>
              <a:t>Eliminate influence of extreme values</a:t>
            </a:r>
          </a:p>
          <a:p>
            <a:endParaRPr lang="en-GB" dirty="0"/>
          </a:p>
          <a:p>
            <a:r>
              <a:rPr lang="en-GB" dirty="0"/>
              <a:t>Discards 50% of the data</a:t>
            </a:r>
          </a:p>
        </p:txBody>
      </p:sp>
      <p:sp>
        <p:nvSpPr>
          <p:cNvPr id="4" name="Date Placeholder 3">
            <a:extLst>
              <a:ext uri="{FF2B5EF4-FFF2-40B4-BE49-F238E27FC236}">
                <a16:creationId xmlns:a16="http://schemas.microsoft.com/office/drawing/2014/main" id="{87E6FE65-119B-47D6-98E4-AA386FBFA3BB}"/>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1783B19-2510-4B1B-ABCD-EFADA386C95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63246F7D-517C-4DBC-A459-DC866E452200}"/>
              </a:ext>
            </a:extLst>
          </p:cNvPr>
          <p:cNvSpPr>
            <a:spLocks noGrp="1"/>
          </p:cNvSpPr>
          <p:nvPr>
            <p:ph type="sldNum" sz="quarter" idx="12"/>
          </p:nvPr>
        </p:nvSpPr>
        <p:spPr/>
        <p:txBody>
          <a:bodyPr/>
          <a:lstStyle/>
          <a:p>
            <a:fld id="{92ECAB66-D260-E648-9A87-3BCDF075D08B}" type="slidenum">
              <a:rPr lang="en-GB" smtClean="0"/>
              <a:t>31</a:t>
            </a:fld>
            <a:endParaRPr lang="en-GB"/>
          </a:p>
        </p:txBody>
      </p:sp>
    </p:spTree>
    <p:extLst>
      <p:ext uri="{BB962C8B-B14F-4D97-AF65-F5344CB8AC3E}">
        <p14:creationId xmlns:p14="http://schemas.microsoft.com/office/powerpoint/2010/main" val="2282640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E323-FB30-43C7-AD78-401F2627E5D3}"/>
              </a:ext>
            </a:extLst>
          </p:cNvPr>
          <p:cNvSpPr>
            <a:spLocks noGrp="1"/>
          </p:cNvSpPr>
          <p:nvPr>
            <p:ph type="title"/>
          </p:nvPr>
        </p:nvSpPr>
        <p:spPr/>
        <p:txBody>
          <a:bodyPr/>
          <a:lstStyle/>
          <a:p>
            <a:r>
              <a:rPr lang="en-GB" dirty="0"/>
              <a:t>Frequency Distribution and Probability </a:t>
            </a:r>
          </a:p>
        </p:txBody>
      </p:sp>
      <p:sp>
        <p:nvSpPr>
          <p:cNvPr id="3" name="Content Placeholder 2">
            <a:extLst>
              <a:ext uri="{FF2B5EF4-FFF2-40B4-BE49-F238E27FC236}">
                <a16:creationId xmlns:a16="http://schemas.microsoft.com/office/drawing/2014/main" id="{C8FDFBEB-98B7-46E2-98AF-8C331604E145}"/>
              </a:ext>
            </a:extLst>
          </p:cNvPr>
          <p:cNvSpPr>
            <a:spLocks noGrp="1"/>
          </p:cNvSpPr>
          <p:nvPr>
            <p:ph idx="1"/>
          </p:nvPr>
        </p:nvSpPr>
        <p:spPr/>
        <p:txBody>
          <a:bodyPr/>
          <a:lstStyle/>
          <a:p>
            <a:r>
              <a:rPr lang="en-GB" dirty="0"/>
              <a:t>You can think of frequency distributions in terms of probability</a:t>
            </a:r>
          </a:p>
          <a:p>
            <a:r>
              <a:rPr lang="en-GB" dirty="0"/>
              <a:t>So instead of asking, how frequently has a score occurred? we could ask what is the probability of a score occurring? </a:t>
            </a:r>
          </a:p>
          <a:p>
            <a:endParaRPr lang="en-GB" dirty="0"/>
          </a:p>
          <a:p>
            <a:pPr marL="0" indent="0">
              <a:buNone/>
            </a:pPr>
            <a:r>
              <a:rPr lang="en-GB" dirty="0"/>
              <a:t>Examples:</a:t>
            </a:r>
          </a:p>
          <a:p>
            <a:pPr lvl="1"/>
            <a:r>
              <a:rPr lang="en-GB" dirty="0"/>
              <a:t>What is the probability that a student will fail this assessment?</a:t>
            </a:r>
          </a:p>
          <a:p>
            <a:pPr lvl="1"/>
            <a:r>
              <a:rPr lang="en-GB" dirty="0"/>
              <a:t>What is the probability that a student will achieve a first?</a:t>
            </a:r>
          </a:p>
        </p:txBody>
      </p:sp>
      <p:sp>
        <p:nvSpPr>
          <p:cNvPr id="4" name="Date Placeholder 3">
            <a:extLst>
              <a:ext uri="{FF2B5EF4-FFF2-40B4-BE49-F238E27FC236}">
                <a16:creationId xmlns:a16="http://schemas.microsoft.com/office/drawing/2014/main" id="{9A6731FE-88D4-4599-9347-5959048E58DA}"/>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01EC5A1A-1FBE-4606-9531-E0E46D228038}"/>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FFCACA95-2C61-43D2-98C9-91FE8219BAF8}"/>
              </a:ext>
            </a:extLst>
          </p:cNvPr>
          <p:cNvSpPr>
            <a:spLocks noGrp="1"/>
          </p:cNvSpPr>
          <p:nvPr>
            <p:ph type="sldNum" sz="quarter" idx="12"/>
          </p:nvPr>
        </p:nvSpPr>
        <p:spPr/>
        <p:txBody>
          <a:bodyPr/>
          <a:lstStyle/>
          <a:p>
            <a:fld id="{92ECAB66-D260-E648-9A87-3BCDF075D08B}" type="slidenum">
              <a:rPr lang="en-GB" smtClean="0"/>
              <a:t>32</a:t>
            </a:fld>
            <a:endParaRPr lang="en-GB"/>
          </a:p>
        </p:txBody>
      </p:sp>
    </p:spTree>
    <p:extLst>
      <p:ext uri="{BB962C8B-B14F-4D97-AF65-F5344CB8AC3E}">
        <p14:creationId xmlns:p14="http://schemas.microsoft.com/office/powerpoint/2010/main" val="30335387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E323-FB30-43C7-AD78-401F2627E5D3}"/>
              </a:ext>
            </a:extLst>
          </p:cNvPr>
          <p:cNvSpPr>
            <a:spLocks noGrp="1"/>
          </p:cNvSpPr>
          <p:nvPr>
            <p:ph type="title"/>
          </p:nvPr>
        </p:nvSpPr>
        <p:spPr/>
        <p:txBody>
          <a:bodyPr/>
          <a:lstStyle/>
          <a:p>
            <a:r>
              <a:rPr lang="en-GB" dirty="0"/>
              <a:t>Frequency Distribution and Probability </a:t>
            </a:r>
          </a:p>
        </p:txBody>
      </p:sp>
      <p:sp>
        <p:nvSpPr>
          <p:cNvPr id="3" name="Content Placeholder 2">
            <a:extLst>
              <a:ext uri="{FF2B5EF4-FFF2-40B4-BE49-F238E27FC236}">
                <a16:creationId xmlns:a16="http://schemas.microsoft.com/office/drawing/2014/main" id="{C8FDFBEB-98B7-46E2-98AF-8C331604E145}"/>
              </a:ext>
            </a:extLst>
          </p:cNvPr>
          <p:cNvSpPr>
            <a:spLocks noGrp="1"/>
          </p:cNvSpPr>
          <p:nvPr>
            <p:ph idx="1"/>
          </p:nvPr>
        </p:nvSpPr>
        <p:spPr/>
        <p:txBody>
          <a:bodyPr/>
          <a:lstStyle/>
          <a:p>
            <a:endParaRPr lang="en-GB" dirty="0"/>
          </a:p>
          <a:p>
            <a:endParaRPr lang="en-GB" dirty="0"/>
          </a:p>
          <a:p>
            <a:pPr marL="0" indent="0">
              <a:buNone/>
            </a:pPr>
            <a:endParaRPr lang="en-GB" dirty="0"/>
          </a:p>
          <a:p>
            <a:pPr lvl="1"/>
            <a:endParaRPr lang="en-GB" dirty="0"/>
          </a:p>
          <a:p>
            <a:pPr lvl="1"/>
            <a:endParaRPr lang="en-GB" dirty="0"/>
          </a:p>
          <a:p>
            <a:pPr lvl="1"/>
            <a:endParaRPr lang="en-GB" dirty="0"/>
          </a:p>
          <a:p>
            <a:pPr lvl="1"/>
            <a:endParaRPr lang="en-GB" dirty="0"/>
          </a:p>
          <a:p>
            <a:pPr lvl="1"/>
            <a:r>
              <a:rPr lang="en-GB" dirty="0"/>
              <a:t>What is the probability that a student will fail this assessment?  0.4%</a:t>
            </a:r>
          </a:p>
          <a:p>
            <a:pPr lvl="1"/>
            <a:r>
              <a:rPr lang="en-GB" dirty="0"/>
              <a:t>What is the probability that a student will achieve a first?  93.4%</a:t>
            </a:r>
          </a:p>
        </p:txBody>
      </p:sp>
      <p:sp>
        <p:nvSpPr>
          <p:cNvPr id="4" name="Date Placeholder 3">
            <a:extLst>
              <a:ext uri="{FF2B5EF4-FFF2-40B4-BE49-F238E27FC236}">
                <a16:creationId xmlns:a16="http://schemas.microsoft.com/office/drawing/2014/main" id="{9A6731FE-88D4-4599-9347-5959048E58DA}"/>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01EC5A1A-1FBE-4606-9531-E0E46D228038}"/>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FFCACA95-2C61-43D2-98C9-91FE8219BAF8}"/>
              </a:ext>
            </a:extLst>
          </p:cNvPr>
          <p:cNvSpPr>
            <a:spLocks noGrp="1"/>
          </p:cNvSpPr>
          <p:nvPr>
            <p:ph type="sldNum" sz="quarter" idx="12"/>
          </p:nvPr>
        </p:nvSpPr>
        <p:spPr/>
        <p:txBody>
          <a:bodyPr/>
          <a:lstStyle/>
          <a:p>
            <a:fld id="{92ECAB66-D260-E648-9A87-3BCDF075D08B}" type="slidenum">
              <a:rPr lang="en-GB" smtClean="0"/>
              <a:t>33</a:t>
            </a:fld>
            <a:endParaRPr lang="en-GB"/>
          </a:p>
        </p:txBody>
      </p:sp>
      <p:graphicFrame>
        <p:nvGraphicFramePr>
          <p:cNvPr id="7" name="Table 6">
            <a:extLst>
              <a:ext uri="{FF2B5EF4-FFF2-40B4-BE49-F238E27FC236}">
                <a16:creationId xmlns:a16="http://schemas.microsoft.com/office/drawing/2014/main" id="{B1540E10-06DC-4B93-AA04-569A5662FFD4}"/>
              </a:ext>
            </a:extLst>
          </p:cNvPr>
          <p:cNvGraphicFramePr>
            <a:graphicFrameLocks noGrp="1"/>
          </p:cNvGraphicFramePr>
          <p:nvPr/>
        </p:nvGraphicFramePr>
        <p:xfrm>
          <a:off x="1439517" y="1690688"/>
          <a:ext cx="4283765" cy="2787015"/>
        </p:xfrm>
        <a:graphic>
          <a:graphicData uri="http://schemas.openxmlformats.org/drawingml/2006/table">
            <a:tbl>
              <a:tblPr/>
              <a:tblGrid>
                <a:gridCol w="1053115">
                  <a:extLst>
                    <a:ext uri="{9D8B030D-6E8A-4147-A177-3AD203B41FA5}">
                      <a16:colId xmlns:a16="http://schemas.microsoft.com/office/drawing/2014/main" val="278980110"/>
                    </a:ext>
                  </a:extLst>
                </a:gridCol>
                <a:gridCol w="1199086">
                  <a:extLst>
                    <a:ext uri="{9D8B030D-6E8A-4147-A177-3AD203B41FA5}">
                      <a16:colId xmlns:a16="http://schemas.microsoft.com/office/drawing/2014/main" val="2218858634"/>
                    </a:ext>
                  </a:extLst>
                </a:gridCol>
                <a:gridCol w="2031564">
                  <a:extLst>
                    <a:ext uri="{9D8B030D-6E8A-4147-A177-3AD203B41FA5}">
                      <a16:colId xmlns:a16="http://schemas.microsoft.com/office/drawing/2014/main" val="2031906484"/>
                    </a:ext>
                  </a:extLst>
                </a:gridCol>
              </a:tblGrid>
              <a:tr h="190500">
                <a:tc>
                  <a:txBody>
                    <a:bodyPr/>
                    <a:lstStyle/>
                    <a:p>
                      <a:pPr algn="ctr" fontAlgn="b"/>
                      <a:r>
                        <a:rPr lang="en-GB" sz="1600" b="1" i="0" u="none" strike="noStrike" dirty="0">
                          <a:solidFill>
                            <a:srgbClr val="000000"/>
                          </a:solidFill>
                          <a:effectLst/>
                          <a:latin typeface="Calibri" panose="020F0502020204030204" pitchFamily="34" charset="0"/>
                        </a:rPr>
                        <a:t>Grade</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1" i="0" u="none" strike="noStrike" dirty="0">
                          <a:solidFill>
                            <a:srgbClr val="000000"/>
                          </a:solidFill>
                          <a:effectLst/>
                          <a:latin typeface="Calibri" panose="020F0502020204030204" pitchFamily="34" charset="0"/>
                        </a:rPr>
                        <a:t># Achieved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1" i="0" u="none" strike="noStrike" dirty="0">
                          <a:solidFill>
                            <a:srgbClr val="000000"/>
                          </a:solidFill>
                          <a:effectLst/>
                          <a:latin typeface="Calibri" panose="020F0502020204030204" pitchFamily="34" charset="0"/>
                        </a:rPr>
                        <a:t>Percent Achieved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8837311"/>
                  </a:ext>
                </a:extLst>
              </a:tr>
              <a:tr h="190500">
                <a:tc>
                  <a:txBody>
                    <a:bodyPr/>
                    <a:lstStyle/>
                    <a:p>
                      <a:pPr algn="ctr" fontAlgn="b"/>
                      <a:r>
                        <a:rPr lang="en-GB" sz="1600" b="0" i="0" u="none" strike="noStrike" dirty="0">
                          <a:solidFill>
                            <a:srgbClr val="000000"/>
                          </a:solidFill>
                          <a:effectLst/>
                          <a:latin typeface="Calibri" panose="020F0502020204030204" pitchFamily="34" charset="0"/>
                        </a:rPr>
                        <a:t>10-19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0801403"/>
                  </a:ext>
                </a:extLst>
              </a:tr>
              <a:tr h="190500">
                <a:tc>
                  <a:txBody>
                    <a:bodyPr/>
                    <a:lstStyle/>
                    <a:p>
                      <a:pPr algn="ctr" fontAlgn="b"/>
                      <a:r>
                        <a:rPr lang="en-GB" sz="1600" b="0" i="0" u="none" strike="noStrike" dirty="0">
                          <a:solidFill>
                            <a:srgbClr val="000000"/>
                          </a:solidFill>
                          <a:effectLst/>
                          <a:latin typeface="Calibri" panose="020F0502020204030204" pitchFamily="34" charset="0"/>
                        </a:rPr>
                        <a:t>20 - 29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0.4%</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15287629"/>
                  </a:ext>
                </a:extLst>
              </a:tr>
              <a:tr h="190500">
                <a:tc>
                  <a:txBody>
                    <a:bodyPr/>
                    <a:lstStyle/>
                    <a:p>
                      <a:pPr algn="ctr" fontAlgn="b"/>
                      <a:r>
                        <a:rPr lang="en-GB" sz="1600" b="0" i="0" u="none" strike="noStrike" dirty="0">
                          <a:solidFill>
                            <a:srgbClr val="000000"/>
                          </a:solidFill>
                          <a:effectLst/>
                          <a:latin typeface="Calibri" panose="020F0502020204030204" pitchFamily="34" charset="0"/>
                        </a:rPr>
                        <a:t>30 - 39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0.0%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34948130"/>
                  </a:ext>
                </a:extLst>
              </a:tr>
              <a:tr h="190500">
                <a:tc>
                  <a:txBody>
                    <a:bodyPr/>
                    <a:lstStyle/>
                    <a:p>
                      <a:pPr algn="ctr" fontAlgn="b"/>
                      <a:r>
                        <a:rPr lang="en-GB" sz="1600" b="0" i="0" u="none" strike="noStrike" dirty="0">
                          <a:solidFill>
                            <a:srgbClr val="000000"/>
                          </a:solidFill>
                          <a:effectLst/>
                          <a:latin typeface="Calibri" panose="020F0502020204030204" pitchFamily="34" charset="0"/>
                        </a:rPr>
                        <a:t>40 - 49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2.2%</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26303769"/>
                  </a:ext>
                </a:extLst>
              </a:tr>
              <a:tr h="190500">
                <a:tc>
                  <a:txBody>
                    <a:bodyPr/>
                    <a:lstStyle/>
                    <a:p>
                      <a:pPr algn="ctr" fontAlgn="b"/>
                      <a:r>
                        <a:rPr lang="en-GB" sz="1600" b="0" i="0" u="none" strike="noStrike" dirty="0">
                          <a:solidFill>
                            <a:srgbClr val="000000"/>
                          </a:solidFill>
                          <a:effectLst/>
                          <a:latin typeface="Calibri" panose="020F0502020204030204" pitchFamily="34" charset="0"/>
                        </a:rPr>
                        <a:t>50 - 59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3777987"/>
                  </a:ext>
                </a:extLst>
              </a:tr>
              <a:tr h="190500">
                <a:tc>
                  <a:txBody>
                    <a:bodyPr/>
                    <a:lstStyle/>
                    <a:p>
                      <a:pPr algn="ctr" fontAlgn="b"/>
                      <a:r>
                        <a:rPr lang="en-GB" sz="1600" b="0" i="0" u="none" strike="noStrike" dirty="0">
                          <a:solidFill>
                            <a:srgbClr val="000000"/>
                          </a:solidFill>
                          <a:effectLst/>
                          <a:latin typeface="Calibri" panose="020F0502020204030204" pitchFamily="34" charset="0"/>
                        </a:rPr>
                        <a:t>60 - 69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2.6%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18136963"/>
                  </a:ext>
                </a:extLst>
              </a:tr>
              <a:tr h="190500">
                <a:tc>
                  <a:txBody>
                    <a:bodyPr/>
                    <a:lstStyle/>
                    <a:p>
                      <a:pPr algn="ctr" fontAlgn="b"/>
                      <a:r>
                        <a:rPr lang="en-GB" sz="1600" b="0" i="0" u="none" strike="noStrike" dirty="0">
                          <a:solidFill>
                            <a:srgbClr val="000000"/>
                          </a:solidFill>
                          <a:effectLst/>
                          <a:latin typeface="Calibri" panose="020F0502020204030204" pitchFamily="34" charset="0"/>
                        </a:rPr>
                        <a:t>70 - 79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7.3%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5737239"/>
                  </a:ext>
                </a:extLst>
              </a:tr>
              <a:tr h="190500">
                <a:tc>
                  <a:txBody>
                    <a:bodyPr/>
                    <a:lstStyle/>
                    <a:p>
                      <a:pPr algn="ctr" fontAlgn="b"/>
                      <a:r>
                        <a:rPr lang="en-GB" sz="1600" b="0" i="0" u="none" strike="noStrike" dirty="0">
                          <a:solidFill>
                            <a:srgbClr val="000000"/>
                          </a:solidFill>
                          <a:effectLst/>
                          <a:latin typeface="Calibri" panose="020F0502020204030204" pitchFamily="34" charset="0"/>
                        </a:rPr>
                        <a:t>80 - 89</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GB" sz="1600" b="0" i="0" u="none" strike="noStrike">
                          <a:solidFill>
                            <a:srgbClr val="000000"/>
                          </a:solidFill>
                          <a:effectLst/>
                          <a:latin typeface="Calibri" panose="020F0502020204030204" pitchFamily="34" charset="0"/>
                        </a:rPr>
                        <a:t>13.6%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636523"/>
                  </a:ext>
                </a:extLst>
              </a:tr>
              <a:tr h="200025">
                <a:tc>
                  <a:txBody>
                    <a:bodyPr/>
                    <a:lstStyle/>
                    <a:p>
                      <a:pPr algn="ctr" fontAlgn="b"/>
                      <a:r>
                        <a:rPr lang="en-GB" sz="1600" b="0" i="0" u="none" strike="noStrike" dirty="0">
                          <a:solidFill>
                            <a:srgbClr val="000000"/>
                          </a:solidFill>
                          <a:effectLst/>
                          <a:latin typeface="Calibri" panose="020F0502020204030204" pitchFamily="34" charset="0"/>
                        </a:rPr>
                        <a:t>90 - 100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72.5%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980838"/>
                  </a:ext>
                </a:extLst>
              </a:tr>
              <a:tr h="200025">
                <a:tc>
                  <a:txBody>
                    <a:bodyPr/>
                    <a:lstStyle/>
                    <a:p>
                      <a:pPr algn="ctr" fontAlgn="b"/>
                      <a:endParaRPr lang="en-GB" sz="1600" b="0" i="0" u="none" strike="noStrike">
                        <a:solidFill>
                          <a:srgbClr val="000000"/>
                        </a:solidFill>
                        <a:effectLst/>
                        <a:latin typeface="Calibri" panose="020F0502020204030204" pitchFamily="34" charset="0"/>
                      </a:endParaRPr>
                    </a:p>
                  </a:txBody>
                  <a:tcPr marL="9525" marR="9525" marT="9525"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GB" sz="1600" b="0" i="0" u="none" strike="noStrike">
                          <a:solidFill>
                            <a:srgbClr val="000000"/>
                          </a:solidFill>
                          <a:effectLst/>
                          <a:latin typeface="Calibri" panose="020F0502020204030204" pitchFamily="34" charset="0"/>
                        </a:rPr>
                        <a:t>273</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GB" sz="16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5223444"/>
                  </a:ext>
                </a:extLst>
              </a:tr>
            </a:tbl>
          </a:graphicData>
        </a:graphic>
      </p:graphicFrame>
      <p:sp>
        <p:nvSpPr>
          <p:cNvPr id="8" name="TextBox 7">
            <a:extLst>
              <a:ext uri="{FF2B5EF4-FFF2-40B4-BE49-F238E27FC236}">
                <a16:creationId xmlns:a16="http://schemas.microsoft.com/office/drawing/2014/main" id="{260C5FC3-00AF-4309-A1F5-F04308DFCE0C}"/>
              </a:ext>
            </a:extLst>
          </p:cNvPr>
          <p:cNvSpPr txBox="1"/>
          <p:nvPr/>
        </p:nvSpPr>
        <p:spPr>
          <a:xfrm>
            <a:off x="6368007" y="2133388"/>
            <a:ext cx="4485185" cy="2308324"/>
          </a:xfrm>
          <a:prstGeom prst="rect">
            <a:avLst/>
          </a:prstGeom>
          <a:noFill/>
          <a:ln>
            <a:solidFill>
              <a:schemeClr val="tx1"/>
            </a:solidFill>
          </a:ln>
        </p:spPr>
        <p:txBody>
          <a:bodyPr wrap="square" rtlCol="0">
            <a:spAutoFit/>
          </a:bodyPr>
          <a:lstStyle/>
          <a:p>
            <a:pPr algn="ctr"/>
            <a:r>
              <a:rPr lang="en-GB" dirty="0"/>
              <a:t>This is the rough idea, we can be more precise by using well established probability distributions.  The Normal Distribution can be used to obtain probabilities by calculating a Z-score (or T-score), then looking up the value from a table of probability values.  </a:t>
            </a:r>
          </a:p>
          <a:p>
            <a:pPr algn="ctr"/>
            <a:endParaRPr lang="en-GB" dirty="0"/>
          </a:p>
          <a:p>
            <a:pPr algn="ctr"/>
            <a:r>
              <a:rPr lang="en-GB" dirty="0"/>
              <a:t>We need the Standard Deviation and mean.</a:t>
            </a:r>
          </a:p>
        </p:txBody>
      </p:sp>
    </p:spTree>
    <p:extLst>
      <p:ext uri="{BB962C8B-B14F-4D97-AF65-F5344CB8AC3E}">
        <p14:creationId xmlns:p14="http://schemas.microsoft.com/office/powerpoint/2010/main" val="3824116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32C41-56FF-4660-B119-BB593D073114}"/>
              </a:ext>
            </a:extLst>
          </p:cNvPr>
          <p:cNvSpPr>
            <a:spLocks noGrp="1"/>
          </p:cNvSpPr>
          <p:nvPr>
            <p:ph type="title"/>
          </p:nvPr>
        </p:nvSpPr>
        <p:spPr/>
        <p:txBody>
          <a:bodyPr/>
          <a:lstStyle/>
          <a:p>
            <a:r>
              <a:rPr lang="en-GB" dirty="0"/>
              <a:t>Statistics and Context</a:t>
            </a:r>
          </a:p>
        </p:txBody>
      </p:sp>
      <p:sp>
        <p:nvSpPr>
          <p:cNvPr id="3" name="Content Placeholder 2">
            <a:extLst>
              <a:ext uri="{FF2B5EF4-FFF2-40B4-BE49-F238E27FC236}">
                <a16:creationId xmlns:a16="http://schemas.microsoft.com/office/drawing/2014/main" id="{E3FA142A-1B7C-4108-8B29-F51597E14288}"/>
              </a:ext>
            </a:extLst>
          </p:cNvPr>
          <p:cNvSpPr>
            <a:spLocks noGrp="1"/>
          </p:cNvSpPr>
          <p:nvPr>
            <p:ph idx="1"/>
          </p:nvPr>
        </p:nvSpPr>
        <p:spPr/>
        <p:txBody>
          <a:bodyPr>
            <a:normAutofit lnSpcReduction="10000"/>
          </a:bodyPr>
          <a:lstStyle/>
          <a:p>
            <a:r>
              <a:rPr lang="en-GB" sz="2000" dirty="0"/>
              <a:t>Over the last few slides the statistics have maybe told you that you are not as good as you think you are!</a:t>
            </a:r>
          </a:p>
          <a:p>
            <a:r>
              <a:rPr lang="en-GB" sz="2000" dirty="0"/>
              <a:t>Statistics can be ‘evil’ and interpreted in many different ways</a:t>
            </a:r>
          </a:p>
          <a:p>
            <a:r>
              <a:rPr lang="en-GB" sz="2000" dirty="0"/>
              <a:t>You are probably familiar with the phrase “</a:t>
            </a:r>
            <a:r>
              <a:rPr lang="en-GB" sz="2000" b="1" dirty="0"/>
              <a:t>Lies, damned lies, and statistics</a:t>
            </a:r>
            <a:r>
              <a:rPr lang="en-GB" sz="2000" dirty="0"/>
              <a:t>”</a:t>
            </a:r>
          </a:p>
          <a:p>
            <a:pPr lvl="1"/>
            <a:r>
              <a:rPr lang="en-GB" sz="1800" dirty="0"/>
              <a:t>This is the phrase describing the persuasive power of numbers, particularly the use of statistics.</a:t>
            </a:r>
          </a:p>
          <a:p>
            <a:endParaRPr lang="en-GB" sz="2000" dirty="0"/>
          </a:p>
          <a:p>
            <a:r>
              <a:rPr lang="en-GB" sz="2000" dirty="0"/>
              <a:t>70+ for coursework at undergraduate level is a ‘first class piece of work’</a:t>
            </a:r>
          </a:p>
          <a:p>
            <a:r>
              <a:rPr lang="en-GB" sz="2000" dirty="0"/>
              <a:t>50-69 is a very good piece of work</a:t>
            </a:r>
          </a:p>
          <a:p>
            <a:r>
              <a:rPr lang="en-GB" sz="2000" dirty="0"/>
              <a:t>40-49 is a good piece of work</a:t>
            </a:r>
          </a:p>
          <a:p>
            <a:r>
              <a:rPr lang="en-GB" sz="2000" dirty="0"/>
              <a:t>If you weren’t at the top of your game, you would not have been admitted to The University of Manchester.  Problem for ‘you’, everybody is at the top of their game.</a:t>
            </a:r>
          </a:p>
          <a:p>
            <a:pPr lvl="1"/>
            <a:r>
              <a:rPr lang="en-GB" sz="1600" dirty="0"/>
              <a:t>However, you are not competing with each other, you are working to standards, assessment specifications and marking schemes.  </a:t>
            </a:r>
          </a:p>
        </p:txBody>
      </p:sp>
      <p:sp>
        <p:nvSpPr>
          <p:cNvPr id="4" name="Date Placeholder 3">
            <a:extLst>
              <a:ext uri="{FF2B5EF4-FFF2-40B4-BE49-F238E27FC236}">
                <a16:creationId xmlns:a16="http://schemas.microsoft.com/office/drawing/2014/main" id="{EAF1BAB7-6906-4577-9766-8F37A648D3C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364F824A-9DBC-45DE-A5AB-091EC7B679F7}"/>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23D47418-5B72-451C-94D5-E9AE4B6A3AC2}"/>
              </a:ext>
            </a:extLst>
          </p:cNvPr>
          <p:cNvSpPr>
            <a:spLocks noGrp="1"/>
          </p:cNvSpPr>
          <p:nvPr>
            <p:ph type="sldNum" sz="quarter" idx="12"/>
          </p:nvPr>
        </p:nvSpPr>
        <p:spPr/>
        <p:txBody>
          <a:bodyPr/>
          <a:lstStyle/>
          <a:p>
            <a:fld id="{92ECAB66-D260-E648-9A87-3BCDF075D08B}" type="slidenum">
              <a:rPr lang="en-GB" smtClean="0"/>
              <a:t>34</a:t>
            </a:fld>
            <a:endParaRPr lang="en-GB"/>
          </a:p>
        </p:txBody>
      </p:sp>
      <p:sp>
        <p:nvSpPr>
          <p:cNvPr id="7" name="TextBox 6">
            <a:extLst>
              <a:ext uri="{FF2B5EF4-FFF2-40B4-BE49-F238E27FC236}">
                <a16:creationId xmlns:a16="http://schemas.microsoft.com/office/drawing/2014/main" id="{BD698D32-869B-4BA3-B230-DB5C4E89155D}"/>
              </a:ext>
            </a:extLst>
          </p:cNvPr>
          <p:cNvSpPr txBox="1"/>
          <p:nvPr/>
        </p:nvSpPr>
        <p:spPr>
          <a:xfrm>
            <a:off x="9713843" y="365125"/>
            <a:ext cx="2081788" cy="369332"/>
          </a:xfrm>
          <a:prstGeom prst="rect">
            <a:avLst/>
          </a:prstGeom>
          <a:noFill/>
          <a:ln>
            <a:solidFill>
              <a:schemeClr val="tx1"/>
            </a:solidFill>
          </a:ln>
        </p:spPr>
        <p:txBody>
          <a:bodyPr wrap="none" rtlCol="0">
            <a:spAutoFit/>
          </a:bodyPr>
          <a:lstStyle/>
          <a:p>
            <a:r>
              <a:rPr lang="en-GB" dirty="0"/>
              <a:t>Before we move on!</a:t>
            </a:r>
          </a:p>
        </p:txBody>
      </p:sp>
    </p:spTree>
    <p:extLst>
      <p:ext uri="{BB962C8B-B14F-4D97-AF65-F5344CB8AC3E}">
        <p14:creationId xmlns:p14="http://schemas.microsoft.com/office/powerpoint/2010/main" val="28828749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9B94C-ACD6-405C-BEE0-0246ECC26587}"/>
              </a:ext>
            </a:extLst>
          </p:cNvPr>
          <p:cNvSpPr>
            <a:spLocks noGrp="1"/>
          </p:cNvSpPr>
          <p:nvPr>
            <p:ph type="title"/>
          </p:nvPr>
        </p:nvSpPr>
        <p:spPr/>
        <p:txBody>
          <a:bodyPr/>
          <a:lstStyle/>
          <a:p>
            <a:r>
              <a:rPr lang="en-GB" dirty="0"/>
              <a:t>Frequency Distribution</a:t>
            </a:r>
          </a:p>
        </p:txBody>
      </p:sp>
      <p:sp>
        <p:nvSpPr>
          <p:cNvPr id="3" name="Content Placeholder 2">
            <a:extLst>
              <a:ext uri="{FF2B5EF4-FFF2-40B4-BE49-F238E27FC236}">
                <a16:creationId xmlns:a16="http://schemas.microsoft.com/office/drawing/2014/main" id="{EC78414C-E788-4C21-8561-1E16274B8C88}"/>
              </a:ext>
            </a:extLst>
          </p:cNvPr>
          <p:cNvSpPr>
            <a:spLocks noGrp="1"/>
          </p:cNvSpPr>
          <p:nvPr>
            <p:ph idx="1"/>
          </p:nvPr>
        </p:nvSpPr>
        <p:spPr/>
        <p:txBody>
          <a:bodyPr/>
          <a:lstStyle/>
          <a:p>
            <a:r>
              <a:rPr lang="en-GB" dirty="0"/>
              <a:t>Very useful to plot a graph of how many times an event occurs</a:t>
            </a:r>
          </a:p>
          <a:p>
            <a:r>
              <a:rPr lang="en-GB" dirty="0"/>
              <a:t>Often called a </a:t>
            </a:r>
            <a:r>
              <a:rPr lang="en-GB" i="1" dirty="0">
                <a:solidFill>
                  <a:srgbClr val="FF0000"/>
                </a:solidFill>
              </a:rPr>
              <a:t>Frequency Distribution </a:t>
            </a:r>
            <a:r>
              <a:rPr lang="en-GB" dirty="0"/>
              <a:t>or </a:t>
            </a:r>
            <a:r>
              <a:rPr lang="en-GB" i="1" dirty="0">
                <a:solidFill>
                  <a:srgbClr val="FF0000"/>
                </a:solidFill>
              </a:rPr>
              <a:t>Histogram</a:t>
            </a:r>
          </a:p>
          <a:p>
            <a:r>
              <a:rPr lang="en-GB" dirty="0"/>
              <a:t>Observations normally plotted on the horizontal axis </a:t>
            </a:r>
          </a:p>
          <a:p>
            <a:pPr lvl="1"/>
            <a:r>
              <a:rPr lang="en-GB" dirty="0"/>
              <a:t>However, they come in different shapes and size (i.e. stem-leaf plot)</a:t>
            </a:r>
          </a:p>
          <a:p>
            <a:endParaRPr lang="en-GB" dirty="0"/>
          </a:p>
        </p:txBody>
      </p:sp>
      <p:sp>
        <p:nvSpPr>
          <p:cNvPr id="4" name="Date Placeholder 3">
            <a:extLst>
              <a:ext uri="{FF2B5EF4-FFF2-40B4-BE49-F238E27FC236}">
                <a16:creationId xmlns:a16="http://schemas.microsoft.com/office/drawing/2014/main" id="{5E0183EF-9BCC-417A-84DB-D2F353E4D6D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F7786D49-6406-46E8-B0F7-9D14E0ABE8B3}"/>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137EA2A2-DB9D-48E7-A94B-780A46A10401}"/>
              </a:ext>
            </a:extLst>
          </p:cNvPr>
          <p:cNvSpPr>
            <a:spLocks noGrp="1"/>
          </p:cNvSpPr>
          <p:nvPr>
            <p:ph type="sldNum" sz="quarter" idx="12"/>
          </p:nvPr>
        </p:nvSpPr>
        <p:spPr/>
        <p:txBody>
          <a:bodyPr/>
          <a:lstStyle/>
          <a:p>
            <a:fld id="{92ECAB66-D260-E648-9A87-3BCDF075D08B}" type="slidenum">
              <a:rPr lang="en-GB" smtClean="0"/>
              <a:t>35</a:t>
            </a:fld>
            <a:endParaRPr lang="en-GB"/>
          </a:p>
        </p:txBody>
      </p:sp>
    </p:spTree>
    <p:extLst>
      <p:ext uri="{BB962C8B-B14F-4D97-AF65-F5344CB8AC3E}">
        <p14:creationId xmlns:p14="http://schemas.microsoft.com/office/powerpoint/2010/main" val="7469179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A1659-6609-45BE-8F6F-872FF6D6EC44}"/>
              </a:ext>
            </a:extLst>
          </p:cNvPr>
          <p:cNvSpPr>
            <a:spLocks noGrp="1"/>
          </p:cNvSpPr>
          <p:nvPr>
            <p:ph type="title"/>
          </p:nvPr>
        </p:nvSpPr>
        <p:spPr/>
        <p:txBody>
          <a:bodyPr/>
          <a:lstStyle/>
          <a:p>
            <a:r>
              <a:rPr lang="en-GB" dirty="0"/>
              <a:t>Python CW 1</a:t>
            </a:r>
          </a:p>
        </p:txBody>
      </p:sp>
      <p:sp>
        <p:nvSpPr>
          <p:cNvPr id="3" name="Content Placeholder 2">
            <a:extLst>
              <a:ext uri="{FF2B5EF4-FFF2-40B4-BE49-F238E27FC236}">
                <a16:creationId xmlns:a16="http://schemas.microsoft.com/office/drawing/2014/main" id="{B77336FE-0E11-41EF-B42B-913A07ECDBB9}"/>
              </a:ext>
            </a:extLst>
          </p:cNvPr>
          <p:cNvSpPr>
            <a:spLocks noGrp="1"/>
          </p:cNvSpPr>
          <p:nvPr>
            <p:ph idx="1"/>
          </p:nvPr>
        </p:nvSpPr>
        <p:spPr>
          <a:xfrm>
            <a:off x="838200" y="1825625"/>
            <a:ext cx="4979504" cy="4351338"/>
          </a:xfrm>
        </p:spPr>
        <p:txBody>
          <a:bodyPr>
            <a:normAutofit fontScale="92500" lnSpcReduction="10000"/>
          </a:bodyPr>
          <a:lstStyle/>
          <a:p>
            <a:r>
              <a:rPr lang="en-GB" sz="2400" dirty="0"/>
              <a:t>Clearly for the most part, CW1 was too easy for the majority of students (don’t worry we will fix this)</a:t>
            </a:r>
          </a:p>
          <a:p>
            <a:r>
              <a:rPr lang="en-GB" sz="2400" dirty="0"/>
              <a:t>A few students didn’t submit, or got a mark below 10 </a:t>
            </a:r>
          </a:p>
          <a:p>
            <a:r>
              <a:rPr lang="en-GB" sz="2400" dirty="0"/>
              <a:t>Almost all students passed</a:t>
            </a:r>
          </a:p>
          <a:p>
            <a:pPr lvl="1"/>
            <a:r>
              <a:rPr lang="en-GB" sz="2000" dirty="0"/>
              <a:t>We can’t make assumptions why some students did not submit or did not pass, many external factors can come into play</a:t>
            </a:r>
          </a:p>
          <a:p>
            <a:pPr lvl="1"/>
            <a:r>
              <a:rPr lang="en-GB" sz="2000" dirty="0"/>
              <a:t>If you are one of the students that did not pass and there are thing affecting your studies, or perhaps you have found programming difficult – come and speak with us, we can help!</a:t>
            </a:r>
            <a:endParaRPr lang="en-GB" sz="2400" dirty="0"/>
          </a:p>
          <a:p>
            <a:endParaRPr lang="en-GB" sz="2400" dirty="0"/>
          </a:p>
        </p:txBody>
      </p:sp>
      <p:sp>
        <p:nvSpPr>
          <p:cNvPr id="4" name="Date Placeholder 3">
            <a:extLst>
              <a:ext uri="{FF2B5EF4-FFF2-40B4-BE49-F238E27FC236}">
                <a16:creationId xmlns:a16="http://schemas.microsoft.com/office/drawing/2014/main" id="{B3CA3D37-5255-4A24-86F0-A2814C451D56}"/>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48113CCF-5134-4AD0-87A3-779CFF0E39C1}"/>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B9DE484F-788E-4E0B-980B-83E201FA17D2}"/>
              </a:ext>
            </a:extLst>
          </p:cNvPr>
          <p:cNvSpPr>
            <a:spLocks noGrp="1"/>
          </p:cNvSpPr>
          <p:nvPr>
            <p:ph type="sldNum" sz="quarter" idx="12"/>
          </p:nvPr>
        </p:nvSpPr>
        <p:spPr/>
        <p:txBody>
          <a:bodyPr/>
          <a:lstStyle/>
          <a:p>
            <a:fld id="{92ECAB66-D260-E648-9A87-3BCDF075D08B}" type="slidenum">
              <a:rPr lang="en-GB" smtClean="0"/>
              <a:t>36</a:t>
            </a:fld>
            <a:endParaRPr lang="en-GB"/>
          </a:p>
        </p:txBody>
      </p:sp>
      <p:pic>
        <p:nvPicPr>
          <p:cNvPr id="7" name="Picture 6">
            <a:extLst>
              <a:ext uri="{FF2B5EF4-FFF2-40B4-BE49-F238E27FC236}">
                <a16:creationId xmlns:a16="http://schemas.microsoft.com/office/drawing/2014/main" id="{E20DAC98-3DD0-4F6C-B7C3-4F8BC80987A7}"/>
              </a:ext>
            </a:extLst>
          </p:cNvPr>
          <p:cNvPicPr>
            <a:picLocks noChangeAspect="1"/>
          </p:cNvPicPr>
          <p:nvPr/>
        </p:nvPicPr>
        <p:blipFill>
          <a:blip r:embed="rId2"/>
          <a:stretch>
            <a:fillRect/>
          </a:stretch>
        </p:blipFill>
        <p:spPr>
          <a:xfrm>
            <a:off x="5949095" y="294033"/>
            <a:ext cx="6079432" cy="6176963"/>
          </a:xfrm>
          <a:prstGeom prst="rect">
            <a:avLst/>
          </a:prstGeom>
        </p:spPr>
      </p:pic>
    </p:spTree>
    <p:extLst>
      <p:ext uri="{BB962C8B-B14F-4D97-AF65-F5344CB8AC3E}">
        <p14:creationId xmlns:p14="http://schemas.microsoft.com/office/powerpoint/2010/main" val="32863721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B00CF-9A92-4C8B-A592-4EED10919678}"/>
              </a:ext>
            </a:extLst>
          </p:cNvPr>
          <p:cNvSpPr>
            <a:spLocks noGrp="1"/>
          </p:cNvSpPr>
          <p:nvPr>
            <p:ph type="title"/>
          </p:nvPr>
        </p:nvSpPr>
        <p:spPr/>
        <p:txBody>
          <a:bodyPr/>
          <a:lstStyle/>
          <a:p>
            <a:r>
              <a:rPr lang="en-GB" dirty="0"/>
              <a:t>Other Measures of Spread</a:t>
            </a:r>
          </a:p>
        </p:txBody>
      </p:sp>
      <p:sp>
        <p:nvSpPr>
          <p:cNvPr id="3" name="Content Placeholder 2">
            <a:extLst>
              <a:ext uri="{FF2B5EF4-FFF2-40B4-BE49-F238E27FC236}">
                <a16:creationId xmlns:a16="http://schemas.microsoft.com/office/drawing/2014/main" id="{4D16EB54-58D2-40A4-A9D1-DAE0FA4752D2}"/>
              </a:ext>
            </a:extLst>
          </p:cNvPr>
          <p:cNvSpPr>
            <a:spLocks noGrp="1"/>
          </p:cNvSpPr>
          <p:nvPr>
            <p:ph idx="1"/>
          </p:nvPr>
        </p:nvSpPr>
        <p:spPr/>
        <p:txBody>
          <a:bodyPr/>
          <a:lstStyle/>
          <a:p>
            <a:r>
              <a:rPr lang="en-GB" dirty="0"/>
              <a:t>We switch to another dataset to measure the other variance measures</a:t>
            </a:r>
          </a:p>
        </p:txBody>
      </p:sp>
      <p:sp>
        <p:nvSpPr>
          <p:cNvPr id="4" name="Date Placeholder 3">
            <a:extLst>
              <a:ext uri="{FF2B5EF4-FFF2-40B4-BE49-F238E27FC236}">
                <a16:creationId xmlns:a16="http://schemas.microsoft.com/office/drawing/2014/main" id="{CBBEB996-679D-4F43-BD52-D54D3CAB6EA8}"/>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C6A1B459-3AF1-4846-9F26-7ACE8593E80E}"/>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26A2E347-DBCE-4515-94E7-57EE573B5829}"/>
              </a:ext>
            </a:extLst>
          </p:cNvPr>
          <p:cNvSpPr>
            <a:spLocks noGrp="1"/>
          </p:cNvSpPr>
          <p:nvPr>
            <p:ph type="sldNum" sz="quarter" idx="12"/>
          </p:nvPr>
        </p:nvSpPr>
        <p:spPr/>
        <p:txBody>
          <a:bodyPr/>
          <a:lstStyle/>
          <a:p>
            <a:fld id="{92ECAB66-D260-E648-9A87-3BCDF075D08B}" type="slidenum">
              <a:rPr lang="en-GB" smtClean="0"/>
              <a:t>37</a:t>
            </a:fld>
            <a:endParaRPr lang="en-GB"/>
          </a:p>
        </p:txBody>
      </p:sp>
    </p:spTree>
    <p:extLst>
      <p:ext uri="{BB962C8B-B14F-4D97-AF65-F5344CB8AC3E}">
        <p14:creationId xmlns:p14="http://schemas.microsoft.com/office/powerpoint/2010/main" val="38065400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Sum of Deviances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p:txBody>
              <a:bodyPr/>
              <a:lstStyle/>
              <a:p>
                <a:r>
                  <a:rPr lang="en-GB" dirty="0"/>
                  <a:t>What if we just sum the deviances?</a:t>
                </a:r>
              </a:p>
              <a:p>
                <a:r>
                  <a:rPr lang="en-GB" dirty="0"/>
                  <a:t>Will this give us a measure of spread?</a:t>
                </a:r>
              </a:p>
              <a:p>
                <a:endParaRPr lang="en-GB" dirty="0"/>
              </a:p>
              <a:p>
                <a:pPr marL="0" indent="0">
                  <a:buNone/>
                </a:pPr>
                <a14:m>
                  <m:oMathPara xmlns:m="http://schemas.openxmlformats.org/officeDocument/2006/math">
                    <m:oMathParaPr>
                      <m:jc m:val="left"/>
                    </m:oMathParaPr>
                    <m:oMath xmlns:m="http://schemas.openxmlformats.org/officeDocument/2006/math">
                      <m:r>
                        <a:rPr lang="en-GB" b="0" i="1" smtClean="0">
                          <a:latin typeface="Cambria Math" panose="02040503050406030204" pitchFamily="18" charset="0"/>
                        </a:rPr>
                        <m:t>𝑠𝑢𝑚</m:t>
                      </m:r>
                      <m:r>
                        <a:rPr lang="en-GB" b="0" i="1" smtClean="0">
                          <a:latin typeface="Cambria Math" panose="02040503050406030204" pitchFamily="18" charset="0"/>
                        </a:rPr>
                        <m:t> </m:t>
                      </m:r>
                      <m:r>
                        <a:rPr lang="en-GB" b="0" i="1" smtClean="0">
                          <a:latin typeface="Cambria Math" panose="02040503050406030204" pitchFamily="18" charset="0"/>
                        </a:rPr>
                        <m:t>𝑜𝑓</m:t>
                      </m:r>
                      <m:r>
                        <a:rPr lang="en-GB" b="0" i="1" smtClean="0">
                          <a:latin typeface="Cambria Math" panose="02040503050406030204" pitchFamily="18" charset="0"/>
                        </a:rPr>
                        <m:t> </m:t>
                      </m:r>
                      <m:r>
                        <a:rPr lang="en-GB" b="0" i="1" smtClean="0">
                          <a:latin typeface="Cambria Math" panose="02040503050406030204" pitchFamily="18" charset="0"/>
                        </a:rPr>
                        <m:t>𝑑𝑒𝑣𝑖𝑎𝑛𝑐𝑒</m:t>
                      </m:r>
                      <m:r>
                        <a:rPr lang="en-GB" b="0" i="1" smtClean="0">
                          <a:latin typeface="Cambria Math" panose="02040503050406030204" pitchFamily="18" charset="0"/>
                        </a:rPr>
                        <m:t>=</m:t>
                      </m:r>
                      <m:nary>
                        <m:naryPr>
                          <m:chr m:val="∑"/>
                          <m:subHide m:val="on"/>
                          <m:supHide m:val="on"/>
                          <m:ctrlPr>
                            <a:rPr lang="en-GB" b="0" i="1" smtClean="0">
                              <a:latin typeface="Cambria Math" panose="02040503050406030204" pitchFamily="18" charset="0"/>
                            </a:rPr>
                          </m:ctrlPr>
                        </m:naryPr>
                        <m:sub/>
                        <m:sup/>
                        <m:e>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𝑥</m:t>
                              </m:r>
                            </m:e>
                            <m:sub>
                              <m:r>
                                <a:rPr lang="en-GB" b="0" i="1" smtClean="0">
                                  <a:latin typeface="Cambria Math" panose="02040503050406030204" pitchFamily="18" charset="0"/>
                                </a:rPr>
                                <m:t>𝑖</m:t>
                              </m:r>
                            </m:sub>
                          </m:sSub>
                          <m:r>
                            <a:rPr lang="en-GB" b="0" i="1" smtClean="0">
                              <a:latin typeface="Cambria Math" panose="02040503050406030204" pitchFamily="18" charset="0"/>
                            </a:rPr>
                            <m:t>−</m:t>
                          </m:r>
                          <m:r>
                            <a:rPr lang="en-GB" b="0" i="1" smtClean="0">
                              <a:latin typeface="Cambria Math" panose="02040503050406030204" pitchFamily="18" charset="0"/>
                              <a:ea typeface="Cambria Math" panose="02040503050406030204" pitchFamily="18" charset="0"/>
                            </a:rPr>
                            <m:t>𝜇</m:t>
                          </m:r>
                          <m:r>
                            <a:rPr lang="en-GB" b="0" i="1" smtClean="0">
                              <a:latin typeface="Cambria Math" panose="02040503050406030204" pitchFamily="18" charset="0"/>
                            </a:rPr>
                            <m:t>)</m:t>
                          </m:r>
                        </m:e>
                      </m:nary>
                    </m:oMath>
                  </m:oMathPara>
                </a14:m>
                <a:endParaRPr lang="en-GB" dirty="0"/>
              </a:p>
              <a:p>
                <a:endParaRPr lang="en-GB" dirty="0"/>
              </a:p>
            </p:txBody>
          </p:sp>
        </mc:Choice>
        <mc:Fallback>
          <p:sp>
            <p:nvSpPr>
              <p:cNvPr id="3" name="Content Placeholder 2">
                <a:extLst>
                  <a:ext uri="{FF2B5EF4-FFF2-40B4-BE49-F238E27FC236}">
                    <a16:creationId xmlns:a16="http://schemas.microsoft.com/office/drawing/2014/main" id="{D7F85B1B-B322-441A-8DB9-ADB16A88A9EB}"/>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38</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extLst>
              <p:ext uri="{D42A27DB-BD31-4B8C-83A1-F6EECF244321}">
                <p14:modId xmlns:p14="http://schemas.microsoft.com/office/powerpoint/2010/main" val="3673817538"/>
              </p:ext>
            </p:extLst>
          </p:nvPr>
        </p:nvGraphicFramePr>
        <p:xfrm>
          <a:off x="9828765"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3"/>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4"/>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extLst>
              <p:ext uri="{D42A27DB-BD31-4B8C-83A1-F6EECF244321}">
                <p14:modId xmlns:p14="http://schemas.microsoft.com/office/powerpoint/2010/main" val="3551618236"/>
              </p:ext>
            </p:extLst>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a:extLst>
              <a:ext uri="{FF2B5EF4-FFF2-40B4-BE49-F238E27FC236}">
                <a16:creationId xmlns:a16="http://schemas.microsoft.com/office/drawing/2014/main" id="{9CF83701-D7B4-4372-AF25-2020BD247167}"/>
              </a:ext>
            </a:extLst>
          </p:cNvPr>
          <p:cNvSpPr txBox="1"/>
          <p:nvPr/>
        </p:nvSpPr>
        <p:spPr>
          <a:xfrm>
            <a:off x="838200" y="4659868"/>
            <a:ext cx="3596497" cy="954107"/>
          </a:xfrm>
          <a:prstGeom prst="rect">
            <a:avLst/>
          </a:prstGeom>
          <a:noFill/>
        </p:spPr>
        <p:txBody>
          <a:bodyPr wrap="none" rtlCol="0">
            <a:spAutoFit/>
          </a:bodyPr>
          <a:lstStyle/>
          <a:p>
            <a:r>
              <a:rPr lang="en-GB" sz="2800" dirty="0"/>
              <a:t>The mean is £31,745</a:t>
            </a:r>
          </a:p>
          <a:p>
            <a:r>
              <a:rPr lang="en-GB" sz="2800" dirty="0"/>
              <a:t>What is the total error?</a:t>
            </a:r>
          </a:p>
        </p:txBody>
      </p:sp>
    </p:spTree>
    <p:extLst>
      <p:ext uri="{BB962C8B-B14F-4D97-AF65-F5344CB8AC3E}">
        <p14:creationId xmlns:p14="http://schemas.microsoft.com/office/powerpoint/2010/main" val="32384320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Sum of Deviances</a:t>
            </a:r>
          </a:p>
        </p:txBody>
      </p:sp>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a:xfrm>
            <a:off x="838200" y="1825625"/>
            <a:ext cx="6284409" cy="4351338"/>
          </a:xfrm>
        </p:spPr>
        <p:txBody>
          <a:bodyPr/>
          <a:lstStyle/>
          <a:p>
            <a:r>
              <a:rPr lang="en-GB" dirty="0"/>
              <a:t>The variance = 0</a:t>
            </a:r>
          </a:p>
          <a:p>
            <a:r>
              <a:rPr lang="en-GB" dirty="0"/>
              <a:t>But how can this be?  There are clear deviances from the mean</a:t>
            </a:r>
          </a:p>
          <a:p>
            <a:r>
              <a:rPr lang="en-GB" dirty="0"/>
              <a:t>The negative values and positive values are cancelling out</a:t>
            </a:r>
          </a:p>
          <a:p>
            <a:endParaRPr lang="en-GB" dirty="0"/>
          </a:p>
          <a:p>
            <a:pPr marL="0" indent="0">
              <a:buNone/>
            </a:pPr>
            <a:endParaRPr lang="en-GB" dirty="0"/>
          </a:p>
          <a:p>
            <a:endParaRPr lang="en-GB" dirty="0"/>
          </a:p>
        </p:txBody>
      </p:sp>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39</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nvGraphicFramePr>
        <p:xfrm>
          <a:off x="9828765"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2"/>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3"/>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583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842E-B0E5-4347-9CC0-D80C820EF50C}"/>
              </a:ext>
            </a:extLst>
          </p:cNvPr>
          <p:cNvSpPr>
            <a:spLocks noGrp="1"/>
          </p:cNvSpPr>
          <p:nvPr>
            <p:ph type="title"/>
          </p:nvPr>
        </p:nvSpPr>
        <p:spPr/>
        <p:txBody>
          <a:bodyPr/>
          <a:lstStyle/>
          <a:p>
            <a:r>
              <a:rPr lang="en-GB" dirty="0"/>
              <a:t>The Centre of the Data</a:t>
            </a:r>
          </a:p>
        </p:txBody>
      </p:sp>
      <p:sp>
        <p:nvSpPr>
          <p:cNvPr id="3" name="Content Placeholder 2">
            <a:extLst>
              <a:ext uri="{FF2B5EF4-FFF2-40B4-BE49-F238E27FC236}">
                <a16:creationId xmlns:a16="http://schemas.microsoft.com/office/drawing/2014/main" id="{934B0895-4324-41A8-8454-CA3BBECE8EB5}"/>
              </a:ext>
            </a:extLst>
          </p:cNvPr>
          <p:cNvSpPr>
            <a:spLocks noGrp="1"/>
          </p:cNvSpPr>
          <p:nvPr>
            <p:ph idx="1"/>
          </p:nvPr>
        </p:nvSpPr>
        <p:spPr/>
        <p:txBody>
          <a:bodyPr/>
          <a:lstStyle/>
          <a:p>
            <a:r>
              <a:rPr lang="en-GB" dirty="0"/>
              <a:t>There are typically three measures of the centre of a data set</a:t>
            </a:r>
          </a:p>
          <a:p>
            <a:r>
              <a:rPr lang="en-GB" dirty="0"/>
              <a:t>What are they?</a:t>
            </a:r>
          </a:p>
          <a:p>
            <a:endParaRPr lang="en-GB" dirty="0"/>
          </a:p>
          <a:p>
            <a:r>
              <a:rPr lang="en-GB" dirty="0"/>
              <a:t>MEAN, MEDIAN and MODE</a:t>
            </a:r>
          </a:p>
        </p:txBody>
      </p:sp>
      <p:sp>
        <p:nvSpPr>
          <p:cNvPr id="4" name="Date Placeholder 3">
            <a:extLst>
              <a:ext uri="{FF2B5EF4-FFF2-40B4-BE49-F238E27FC236}">
                <a16:creationId xmlns:a16="http://schemas.microsoft.com/office/drawing/2014/main" id="{41ABC6AF-A345-4408-A52A-67DC59554C4A}"/>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568D43-1D9A-4EC2-8B2B-C02408C20C79}"/>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E4CA7794-C54E-4CC6-80A6-7FFE8DD018F4}"/>
              </a:ext>
            </a:extLst>
          </p:cNvPr>
          <p:cNvSpPr>
            <a:spLocks noGrp="1"/>
          </p:cNvSpPr>
          <p:nvPr>
            <p:ph type="sldNum" sz="quarter" idx="12"/>
          </p:nvPr>
        </p:nvSpPr>
        <p:spPr/>
        <p:txBody>
          <a:bodyPr/>
          <a:lstStyle/>
          <a:p>
            <a:fld id="{92ECAB66-D260-E648-9A87-3BCDF075D08B}" type="slidenum">
              <a:rPr lang="en-GB" smtClean="0"/>
              <a:t>4</a:t>
            </a:fld>
            <a:endParaRPr lang="en-GB"/>
          </a:p>
        </p:txBody>
      </p:sp>
    </p:spTree>
    <p:extLst>
      <p:ext uri="{BB962C8B-B14F-4D97-AF65-F5344CB8AC3E}">
        <p14:creationId xmlns:p14="http://schemas.microsoft.com/office/powerpoint/2010/main" val="2594108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Sum of Squares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a:xfrm>
                <a:off x="838200" y="1825625"/>
                <a:ext cx="6284409" cy="4351338"/>
              </a:xfrm>
            </p:spPr>
            <p:txBody>
              <a:bodyPr/>
              <a:lstStyle/>
              <a:p>
                <a:r>
                  <a:rPr lang="en-GB" dirty="0"/>
                  <a:t>To avoid values cancelling out each other we can square each of the errors</a:t>
                </a:r>
              </a:p>
              <a:p>
                <a:endParaRPr lang="en-GB" dirty="0"/>
              </a:p>
              <a:p>
                <a:pPr marL="0" indent="0">
                  <a:buNone/>
                </a:pPr>
                <a14:m>
                  <m:oMathPara xmlns:m="http://schemas.openxmlformats.org/officeDocument/2006/math">
                    <m:oMathParaPr>
                      <m:jc m:val="left"/>
                    </m:oMathParaPr>
                    <m:oMath xmlns:m="http://schemas.openxmlformats.org/officeDocument/2006/math">
                      <m:r>
                        <a:rPr lang="en-GB" b="0" i="1" smtClean="0">
                          <a:latin typeface="Cambria Math" panose="02040503050406030204" pitchFamily="18" charset="0"/>
                        </a:rPr>
                        <m:t>𝑆𝑆</m:t>
                      </m:r>
                      <m:r>
                        <a:rPr lang="en-GB" i="1">
                          <a:latin typeface="Cambria Math" panose="02040503050406030204" pitchFamily="18" charset="0"/>
                        </a:rPr>
                        <m:t>=</m:t>
                      </m:r>
                      <m:nary>
                        <m:naryPr>
                          <m:chr m:val="∑"/>
                          <m:subHide m:val="on"/>
                          <m:supHide m:val="on"/>
                          <m:ctrlPr>
                            <a:rPr lang="en-GB" i="1">
                              <a:latin typeface="Cambria Math" panose="02040503050406030204" pitchFamily="18" charset="0"/>
                            </a:rPr>
                          </m:ctrlPr>
                        </m:naryPr>
                        <m:sub/>
                        <m:sup/>
                        <m:e>
                          <m:sSup>
                            <m:sSupPr>
                              <m:ctrlPr>
                                <a:rPr lang="en-GB" i="1" smtClean="0">
                                  <a:latin typeface="Cambria Math" panose="02040503050406030204" pitchFamily="18" charset="0"/>
                                </a:rPr>
                              </m:ctrlPr>
                            </m:sSupPr>
                            <m:e>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smtClean="0">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smtClean="0">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e>
                            <m:sup/>
                          </m:sSup>
                        </m:e>
                      </m:nary>
                    </m:oMath>
                  </m:oMathPara>
                </a14:m>
                <a:endParaRPr lang="en-GB" dirty="0"/>
              </a:p>
              <a:p>
                <a:endParaRPr lang="en-GB" dirty="0"/>
              </a:p>
              <a:p>
                <a:pPr marL="0" indent="0">
                  <a:buNone/>
                </a:pPr>
                <a:endParaRPr lang="en-GB" dirty="0"/>
              </a:p>
              <a:p>
                <a:endParaRPr lang="en-GB" dirty="0"/>
              </a:p>
            </p:txBody>
          </p:sp>
        </mc:Choice>
        <mc:Fallback xmlns="">
          <p:sp>
            <p:nvSpPr>
              <p:cNvPr id="3" name="Content Placeholder 2">
                <a:extLst>
                  <a:ext uri="{FF2B5EF4-FFF2-40B4-BE49-F238E27FC236}">
                    <a16:creationId xmlns:a16="http://schemas.microsoft.com/office/drawing/2014/main" id="{D7F85B1B-B322-441A-8DB9-ADB16A88A9EB}"/>
                  </a:ext>
                </a:extLst>
              </p:cNvPr>
              <p:cNvSpPr>
                <a:spLocks noGrp="1" noRot="1" noChangeAspect="1" noMove="1" noResize="1" noEditPoints="1" noAdjustHandles="1" noChangeArrowheads="1" noChangeShapeType="1" noTextEdit="1"/>
              </p:cNvSpPr>
              <p:nvPr>
                <p:ph idx="1"/>
              </p:nvPr>
            </p:nvSpPr>
            <p:spPr>
              <a:xfrm>
                <a:off x="838200" y="1825625"/>
                <a:ext cx="6284409" cy="4351338"/>
              </a:xfrm>
              <a:blipFill>
                <a:blip r:embed="rId2"/>
                <a:stretch>
                  <a:fillRect l="-2039"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40</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nvGraphicFramePr>
        <p:xfrm>
          <a:off x="9828765"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3"/>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4"/>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a:extLst>
              <a:ext uri="{FF2B5EF4-FFF2-40B4-BE49-F238E27FC236}">
                <a16:creationId xmlns:a16="http://schemas.microsoft.com/office/drawing/2014/main" id="{8BA1DDC7-ED9C-4CA8-9308-2752B5F349B1}"/>
              </a:ext>
            </a:extLst>
          </p:cNvPr>
          <p:cNvSpPr txBox="1"/>
          <p:nvPr/>
        </p:nvSpPr>
        <p:spPr>
          <a:xfrm>
            <a:off x="782494" y="4659868"/>
            <a:ext cx="5313506" cy="1384995"/>
          </a:xfrm>
          <a:prstGeom prst="rect">
            <a:avLst/>
          </a:prstGeom>
          <a:noFill/>
        </p:spPr>
        <p:txBody>
          <a:bodyPr wrap="none" rtlCol="0">
            <a:spAutoFit/>
          </a:bodyPr>
          <a:lstStyle/>
          <a:p>
            <a:r>
              <a:rPr lang="en-GB" sz="2800" dirty="0"/>
              <a:t>The mean is £31,745</a:t>
            </a:r>
          </a:p>
          <a:p>
            <a:r>
              <a:rPr lang="en-GB" sz="2800" dirty="0"/>
              <a:t>What is the sum of squared errors?</a:t>
            </a:r>
          </a:p>
          <a:p>
            <a:r>
              <a:rPr lang="en-GB" sz="2800" dirty="0"/>
              <a:t>£399,313,590.166667</a:t>
            </a:r>
          </a:p>
        </p:txBody>
      </p:sp>
    </p:spTree>
    <p:extLst>
      <p:ext uri="{BB962C8B-B14F-4D97-AF65-F5344CB8AC3E}">
        <p14:creationId xmlns:p14="http://schemas.microsoft.com/office/powerpoint/2010/main" val="615826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Sum of Squares</a:t>
            </a:r>
          </a:p>
        </p:txBody>
      </p:sp>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a:xfrm>
            <a:off x="838200" y="1825625"/>
            <a:ext cx="6284409" cy="4351338"/>
          </a:xfrm>
        </p:spPr>
        <p:txBody>
          <a:bodyPr/>
          <a:lstStyle/>
          <a:p>
            <a:pPr marL="0" indent="0">
              <a:buNone/>
            </a:pPr>
            <a:r>
              <a:rPr lang="en-GB" dirty="0"/>
              <a:t>SS = 399,313,590.166667</a:t>
            </a:r>
          </a:p>
          <a:p>
            <a:endParaRPr lang="en-GB" dirty="0"/>
          </a:p>
          <a:p>
            <a:r>
              <a:rPr lang="en-GB" dirty="0"/>
              <a:t>It should be clear that the more datapoints added the greater the sum of squares will become</a:t>
            </a:r>
          </a:p>
          <a:p>
            <a:r>
              <a:rPr lang="en-GB" dirty="0"/>
              <a:t>We could divide by the number of datapoints to overcome this problem</a:t>
            </a:r>
          </a:p>
          <a:p>
            <a:pPr marL="0" indent="0">
              <a:buNone/>
            </a:pPr>
            <a:endParaRPr lang="en-GB" dirty="0"/>
          </a:p>
          <a:p>
            <a:endParaRPr lang="en-GB" dirty="0"/>
          </a:p>
        </p:txBody>
      </p:sp>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41</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nvGraphicFramePr>
        <p:xfrm>
          <a:off x="9828765"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2"/>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3"/>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6666947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The Variance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a:xfrm>
                <a:off x="838200" y="1825625"/>
                <a:ext cx="6284409" cy="4351338"/>
              </a:xfrm>
            </p:spPr>
            <p:txBody>
              <a:bodyPr/>
              <a:lstStyle/>
              <a:p>
                <a:pPr marL="0" indent="0">
                  <a:buNone/>
                </a:pPr>
                <a:r>
                  <a:rPr lang="en-GB" dirty="0"/>
                  <a:t>SS = 399,313,590.166667</a:t>
                </a:r>
              </a:p>
              <a:p>
                <a:pPr marL="0" indent="0">
                  <a:buNone/>
                </a:pPr>
                <a:endParaRPr lang="en-GB" dirty="0"/>
              </a:p>
              <a:p>
                <a:pPr marL="0" indent="0">
                  <a:buNone/>
                </a:pPr>
                <a14:m>
                  <m:oMathPara xmlns:m="http://schemas.openxmlformats.org/officeDocument/2006/math">
                    <m:oMathParaPr>
                      <m:jc m:val="left"/>
                    </m:oMathParaPr>
                    <m:oMath xmlns:m="http://schemas.openxmlformats.org/officeDocument/2006/math">
                      <m:r>
                        <a:rPr lang="en-GB" b="0" i="1" smtClean="0">
                          <a:latin typeface="Cambria Math" panose="02040503050406030204" pitchFamily="18" charset="0"/>
                        </a:rPr>
                        <m:t>𝑣𝑎𝑟𝑖𝑎𝑛𝑐𝑒</m:t>
                      </m:r>
                      <m:r>
                        <a:rPr lang="en-GB" b="0" i="1" smtClean="0">
                          <a:latin typeface="Cambria Math" panose="02040503050406030204" pitchFamily="18" charset="0"/>
                        </a:rPr>
                        <m:t>(</m:t>
                      </m:r>
                      <m:sSup>
                        <m:sSupPr>
                          <m:ctrlPr>
                            <a:rPr lang="en-GB" b="0" i="1" smtClean="0">
                              <a:latin typeface="Cambria Math" panose="02040503050406030204" pitchFamily="18" charset="0"/>
                            </a:rPr>
                          </m:ctrlPr>
                        </m:sSupPr>
                        <m:e>
                          <m:r>
                            <a:rPr lang="en-GB" i="1" dirty="0">
                              <a:latin typeface="Cambria Math" panose="02040503050406030204" pitchFamily="18" charset="0"/>
                              <a:ea typeface="Cambria Math" panose="02040503050406030204" pitchFamily="18" charset="0"/>
                            </a:rPr>
                            <m:t>𝜎</m:t>
                          </m:r>
                        </m:e>
                        <m:sup>
                          <m:r>
                            <a:rPr lang="en-GB" b="0" i="1" smtClean="0">
                              <a:latin typeface="Cambria Math" panose="02040503050406030204" pitchFamily="18" charset="0"/>
                            </a:rPr>
                            <m:t>2</m:t>
                          </m:r>
                        </m:sup>
                      </m:sSup>
                      <m:r>
                        <a:rPr lang="en-GB" b="0" i="1" smtClean="0">
                          <a:latin typeface="Cambria Math" panose="02040503050406030204" pitchFamily="18" charset="0"/>
                        </a:rPr>
                        <m:t>)</m:t>
                      </m:r>
                      <m:r>
                        <a:rPr lang="en-GB" i="1">
                          <a:latin typeface="Cambria Math" panose="02040503050406030204" pitchFamily="18" charset="0"/>
                        </a:rPr>
                        <m:t>=</m:t>
                      </m:r>
                      <m:f>
                        <m:fPr>
                          <m:ctrlPr>
                            <a:rPr lang="en-GB" i="1" smtClean="0">
                              <a:latin typeface="Cambria Math" panose="02040503050406030204" pitchFamily="18" charset="0"/>
                            </a:rPr>
                          </m:ctrlPr>
                        </m:fPr>
                        <m:num>
                          <m:nary>
                            <m:naryPr>
                              <m:chr m:val="∑"/>
                              <m:subHide m:val="on"/>
                              <m:supHide m:val="on"/>
                              <m:ctrlPr>
                                <a:rPr lang="en-GB" i="1">
                                  <a:latin typeface="Cambria Math" panose="02040503050406030204" pitchFamily="18" charset="0"/>
                                </a:rPr>
                              </m:ctrlPr>
                            </m:naryPr>
                            <m:sub/>
                            <m:sup/>
                            <m:e>
                              <m:sSup>
                                <m:sSupPr>
                                  <m:ctrlPr>
                                    <a:rPr lang="en-GB" i="1">
                                      <a:latin typeface="Cambria Math" panose="02040503050406030204" pitchFamily="18" charset="0"/>
                                    </a:rPr>
                                  </m:ctrlPr>
                                </m:sSupPr>
                                <m:e>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e>
                                <m:sup/>
                              </m:sSup>
                            </m:e>
                          </m:nary>
                        </m:num>
                        <m:den>
                          <m:r>
                            <a:rPr lang="en-GB" b="0" i="1" smtClean="0">
                              <a:latin typeface="Cambria Math" panose="02040503050406030204" pitchFamily="18" charset="0"/>
                            </a:rPr>
                            <m:t>𝑁</m:t>
                          </m:r>
                        </m:den>
                      </m:f>
                    </m:oMath>
                  </m:oMathPara>
                </a14:m>
                <a:endParaRPr lang="en-GB" dirty="0"/>
              </a:p>
              <a:p>
                <a:pPr marL="0" indent="0">
                  <a:buNone/>
                </a:pPr>
                <a:endParaRPr lang="en-GB" dirty="0"/>
              </a:p>
              <a:p>
                <a:pPr marL="0" indent="0">
                  <a:buNone/>
                </a:pPr>
                <a:r>
                  <a:rPr lang="en-GB" dirty="0"/>
                  <a:t>The variance is: </a:t>
                </a:r>
              </a:p>
              <a:p>
                <a:pPr marL="0" indent="0">
                  <a:buNone/>
                </a:pPr>
                <a14:m>
                  <m:oMathPara xmlns:m="http://schemas.openxmlformats.org/officeDocument/2006/math">
                    <m:oMathParaPr>
                      <m:jc m:val="centerGroup"/>
                    </m:oMathParaPr>
                    <m:oMath xmlns:m="http://schemas.openxmlformats.org/officeDocument/2006/math">
                      <m:sSup>
                        <m:sSupPr>
                          <m:ctrlPr>
                            <a:rPr lang="en-GB" i="1" dirty="0" smtClean="0">
                              <a:latin typeface="Cambria Math" panose="02040503050406030204" pitchFamily="18" charset="0"/>
                            </a:rPr>
                          </m:ctrlPr>
                        </m:sSupPr>
                        <m:e>
                          <m:r>
                            <a:rPr lang="en-GB" i="1" dirty="0" smtClean="0">
                              <a:latin typeface="Cambria Math" panose="02040503050406030204" pitchFamily="18" charset="0"/>
                              <a:ea typeface="Cambria Math" panose="02040503050406030204" pitchFamily="18" charset="0"/>
                            </a:rPr>
                            <m:t>𝜎</m:t>
                          </m:r>
                        </m:e>
                        <m:sup>
                          <m:r>
                            <a:rPr lang="en-GB" b="0" i="1" dirty="0" smtClean="0">
                              <a:latin typeface="Cambria Math" panose="02040503050406030204" pitchFamily="18" charset="0"/>
                            </a:rPr>
                            <m:t>2</m:t>
                          </m:r>
                        </m:sup>
                      </m:sSup>
                      <m:r>
                        <a:rPr lang="en-GB" b="0" i="1" dirty="0" smtClean="0">
                          <a:latin typeface="Cambria Math" panose="02040503050406030204" pitchFamily="18" charset="0"/>
                        </a:rPr>
                        <m:t>=</m:t>
                      </m:r>
                      <m:r>
                        <a:rPr lang="en-GB" i="1" dirty="0" smtClean="0">
                          <a:latin typeface="Cambria Math" panose="02040503050406030204" pitchFamily="18" charset="0"/>
                        </a:rPr>
                        <m:t>66,552,265.0277778</m:t>
                      </m:r>
                    </m:oMath>
                  </m:oMathPara>
                </a14:m>
                <a:endParaRPr lang="en-GB" dirty="0"/>
              </a:p>
              <a:p>
                <a:pPr marL="0" indent="0">
                  <a:buNone/>
                </a:pPr>
                <a:endParaRPr lang="en-GB" dirty="0"/>
              </a:p>
              <a:p>
                <a:endParaRPr lang="en-GB" dirty="0"/>
              </a:p>
            </p:txBody>
          </p:sp>
        </mc:Choice>
        <mc:Fallback xmlns="">
          <p:sp>
            <p:nvSpPr>
              <p:cNvPr id="3" name="Content Placeholder 2">
                <a:extLst>
                  <a:ext uri="{FF2B5EF4-FFF2-40B4-BE49-F238E27FC236}">
                    <a16:creationId xmlns:a16="http://schemas.microsoft.com/office/drawing/2014/main" id="{D7F85B1B-B322-441A-8DB9-ADB16A88A9EB}"/>
                  </a:ext>
                </a:extLst>
              </p:cNvPr>
              <p:cNvSpPr>
                <a:spLocks noGrp="1" noRot="1" noChangeAspect="1" noMove="1" noResize="1" noEditPoints="1" noAdjustHandles="1" noChangeArrowheads="1" noChangeShapeType="1" noTextEdit="1"/>
              </p:cNvSpPr>
              <p:nvPr>
                <p:ph idx="1"/>
              </p:nvPr>
            </p:nvSpPr>
            <p:spPr>
              <a:xfrm>
                <a:off x="838200" y="1825625"/>
                <a:ext cx="6284409" cy="4351338"/>
              </a:xfrm>
              <a:blipFill>
                <a:blip r:embed="rId2"/>
                <a:stretch>
                  <a:fillRect l="-2039" t="-224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42</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nvGraphicFramePr>
        <p:xfrm>
          <a:off x="9828765"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3"/>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4"/>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076352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8E83E-A99B-4FEB-A4AE-BAC2803F4DC2}"/>
              </a:ext>
            </a:extLst>
          </p:cNvPr>
          <p:cNvSpPr>
            <a:spLocks noGrp="1"/>
          </p:cNvSpPr>
          <p:nvPr>
            <p:ph type="title"/>
          </p:nvPr>
        </p:nvSpPr>
        <p:spPr/>
        <p:txBody>
          <a:bodyPr/>
          <a:lstStyle/>
          <a:p>
            <a:r>
              <a:rPr lang="en-GB" dirty="0"/>
              <a:t>Summary the Variance</a:t>
            </a:r>
          </a:p>
        </p:txBody>
      </p:sp>
      <p:sp>
        <p:nvSpPr>
          <p:cNvPr id="3" name="Content Placeholder 2">
            <a:extLst>
              <a:ext uri="{FF2B5EF4-FFF2-40B4-BE49-F238E27FC236}">
                <a16:creationId xmlns:a16="http://schemas.microsoft.com/office/drawing/2014/main" id="{A6673597-09F9-44CA-A768-DC2EC81EC441}"/>
              </a:ext>
            </a:extLst>
          </p:cNvPr>
          <p:cNvSpPr>
            <a:spLocks noGrp="1"/>
          </p:cNvSpPr>
          <p:nvPr>
            <p:ph idx="1"/>
          </p:nvPr>
        </p:nvSpPr>
        <p:spPr/>
        <p:txBody>
          <a:bodyPr/>
          <a:lstStyle/>
          <a:p>
            <a:r>
              <a:rPr lang="en-GB" dirty="0"/>
              <a:t>Takes all data into account</a:t>
            </a:r>
          </a:p>
          <a:p>
            <a:r>
              <a:rPr lang="en-GB" dirty="0"/>
              <a:t>Lends itself for computation of other stable measures and is a prerequisite for many of them (i.e. standard deviation)</a:t>
            </a:r>
          </a:p>
          <a:p>
            <a:endParaRPr lang="en-GB" dirty="0"/>
          </a:p>
          <a:p>
            <a:r>
              <a:rPr lang="en-GB" dirty="0"/>
              <a:t>Hard to interpret, what does 66,552,265.0277778 mean?</a:t>
            </a:r>
          </a:p>
          <a:p>
            <a:r>
              <a:rPr lang="en-GB" dirty="0"/>
              <a:t>Can be influence by extreme scores</a:t>
            </a:r>
          </a:p>
          <a:p>
            <a:endParaRPr lang="en-GB" dirty="0"/>
          </a:p>
        </p:txBody>
      </p:sp>
      <p:sp>
        <p:nvSpPr>
          <p:cNvPr id="4" name="Date Placeholder 3">
            <a:extLst>
              <a:ext uri="{FF2B5EF4-FFF2-40B4-BE49-F238E27FC236}">
                <a16:creationId xmlns:a16="http://schemas.microsoft.com/office/drawing/2014/main" id="{42D8DCCF-487E-4FE1-AC6E-61820039745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2246CE5D-5E0C-4E86-A48F-7F8EC4EB43B5}"/>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8FF399EA-18BC-40EC-9134-EEA59C63C36A}"/>
              </a:ext>
            </a:extLst>
          </p:cNvPr>
          <p:cNvSpPr>
            <a:spLocks noGrp="1"/>
          </p:cNvSpPr>
          <p:nvPr>
            <p:ph type="sldNum" sz="quarter" idx="12"/>
          </p:nvPr>
        </p:nvSpPr>
        <p:spPr/>
        <p:txBody>
          <a:bodyPr/>
          <a:lstStyle/>
          <a:p>
            <a:fld id="{92ECAB66-D260-E648-9A87-3BCDF075D08B}" type="slidenum">
              <a:rPr lang="en-GB" smtClean="0"/>
              <a:t>43</a:t>
            </a:fld>
            <a:endParaRPr lang="en-GB"/>
          </a:p>
        </p:txBody>
      </p:sp>
    </p:spTree>
    <p:extLst>
      <p:ext uri="{BB962C8B-B14F-4D97-AF65-F5344CB8AC3E}">
        <p14:creationId xmlns:p14="http://schemas.microsoft.com/office/powerpoint/2010/main" val="2956406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92A77-952E-418B-AFC0-78210C9467FD}"/>
              </a:ext>
            </a:extLst>
          </p:cNvPr>
          <p:cNvSpPr>
            <a:spLocks noGrp="1"/>
          </p:cNvSpPr>
          <p:nvPr>
            <p:ph type="title"/>
          </p:nvPr>
        </p:nvSpPr>
        <p:spPr/>
        <p:txBody>
          <a:bodyPr/>
          <a:lstStyle/>
          <a:p>
            <a:r>
              <a:rPr lang="en-GB" dirty="0"/>
              <a:t>The Standard Deviation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C53951D-9D4F-43CF-8372-34F9F53C50FF}"/>
                  </a:ext>
                </a:extLst>
              </p:cNvPr>
              <p:cNvSpPr>
                <a:spLocks noGrp="1"/>
              </p:cNvSpPr>
              <p:nvPr>
                <p:ph idx="1"/>
              </p:nvPr>
            </p:nvSpPr>
            <p:spPr/>
            <p:txBody>
              <a:bodyPr/>
              <a:lstStyle/>
              <a:p>
                <a:r>
                  <a:rPr lang="en-GB" dirty="0"/>
                  <a:t>The problem with the variance is that all the errors are squared</a:t>
                </a:r>
              </a:p>
              <a:p>
                <a:r>
                  <a:rPr lang="en-GB" dirty="0"/>
                  <a:t>To bring the variance back to a standard measurement we take the square root of the variance</a:t>
                </a:r>
              </a:p>
              <a:p>
                <a:r>
                  <a:rPr lang="en-GB" dirty="0"/>
                  <a:t>This gives us the standard deviation </a:t>
                </a:r>
              </a:p>
              <a:p>
                <a:pPr marL="0" indent="0">
                  <a:buNone/>
                </a:pPr>
                <a:endParaRPr lang="en-GB" dirty="0"/>
              </a:p>
              <a:p>
                <a:pPr marL="0" indent="0">
                  <a:buNone/>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ea typeface="Cambria Math" panose="02040503050406030204" pitchFamily="18" charset="0"/>
                        </a:rPr>
                        <m:t>𝜎</m:t>
                      </m:r>
                      <m:r>
                        <a:rPr lang="en-GB" b="0" i="1" smtClean="0">
                          <a:latin typeface="Cambria Math" panose="02040503050406030204" pitchFamily="18" charset="0"/>
                        </a:rPr>
                        <m:t>= </m:t>
                      </m:r>
                      <m:rad>
                        <m:radPr>
                          <m:degHide m:val="on"/>
                          <m:ctrlPr>
                            <a:rPr lang="en-GB" b="0" i="1" smtClean="0">
                              <a:latin typeface="Cambria Math" panose="02040503050406030204" pitchFamily="18" charset="0"/>
                            </a:rPr>
                          </m:ctrlPr>
                        </m:radPr>
                        <m:deg/>
                        <m:e>
                          <m:f>
                            <m:fPr>
                              <m:ctrlPr>
                                <a:rPr lang="en-GB" b="0" i="1" smtClean="0">
                                  <a:latin typeface="Cambria Math" panose="02040503050406030204" pitchFamily="18" charset="0"/>
                                </a:rPr>
                              </m:ctrlPr>
                            </m:fPr>
                            <m:num>
                              <m:nary>
                                <m:naryPr>
                                  <m:chr m:val="∑"/>
                                  <m:subHide m:val="on"/>
                                  <m:supHide m:val="on"/>
                                  <m:ctrlPr>
                                    <a:rPr lang="en-GB" i="1">
                                      <a:latin typeface="Cambria Math" panose="02040503050406030204" pitchFamily="18" charset="0"/>
                                    </a:rPr>
                                  </m:ctrlPr>
                                </m:naryPr>
                                <m:sub/>
                                <m:sup/>
                                <m:e>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𝑥</m:t>
                                      </m:r>
                                    </m:e>
                                    <m:sub>
                                      <m:r>
                                        <a:rPr lang="en-GB" i="1">
                                          <a:latin typeface="Cambria Math" panose="02040503050406030204" pitchFamily="18" charset="0"/>
                                        </a:rPr>
                                        <m:t>𝑖</m:t>
                                      </m:r>
                                    </m:sub>
                                  </m:sSub>
                                  <m:r>
                                    <a:rPr lang="en-GB" i="1">
                                      <a:latin typeface="Cambria Math" panose="02040503050406030204" pitchFamily="18" charset="0"/>
                                    </a:rPr>
                                    <m:t>−</m:t>
                                  </m:r>
                                  <m:r>
                                    <a:rPr lang="en-GB" i="1">
                                      <a:latin typeface="Cambria Math" panose="02040503050406030204" pitchFamily="18" charset="0"/>
                                      <a:ea typeface="Cambria Math" panose="02040503050406030204" pitchFamily="18" charset="0"/>
                                    </a:rPr>
                                    <m:t>𝜇</m:t>
                                  </m:r>
                                  <m:r>
                                    <a:rPr lang="en-GB" i="1">
                                      <a:latin typeface="Cambria Math" panose="02040503050406030204" pitchFamily="18" charset="0"/>
                                    </a:rPr>
                                    <m:t>)</m:t>
                                  </m:r>
                                </m:e>
                              </m:nary>
                            </m:num>
                            <m:den>
                              <m:r>
                                <a:rPr lang="en-GB" b="0" i="1" smtClean="0">
                                  <a:latin typeface="Cambria Math" panose="02040503050406030204" pitchFamily="18" charset="0"/>
                                </a:rPr>
                                <m:t>𝑁</m:t>
                              </m:r>
                            </m:den>
                          </m:f>
                        </m:e>
                      </m:rad>
                    </m:oMath>
                  </m:oMathPara>
                </a14:m>
                <a:endParaRPr lang="en-GB" dirty="0"/>
              </a:p>
            </p:txBody>
          </p:sp>
        </mc:Choice>
        <mc:Fallback>
          <p:sp>
            <p:nvSpPr>
              <p:cNvPr id="3" name="Content Placeholder 2">
                <a:extLst>
                  <a:ext uri="{FF2B5EF4-FFF2-40B4-BE49-F238E27FC236}">
                    <a16:creationId xmlns:a16="http://schemas.microsoft.com/office/drawing/2014/main" id="{2C53951D-9D4F-43CF-8372-34F9F53C50FF}"/>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9BA6779B-4AD9-441C-AF25-756CD3F81885}"/>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F95F6AA-81A0-4AE3-A3CA-291E154C928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C96123E-6873-4CB5-9A67-F78B739DD1DB}"/>
              </a:ext>
            </a:extLst>
          </p:cNvPr>
          <p:cNvSpPr>
            <a:spLocks noGrp="1"/>
          </p:cNvSpPr>
          <p:nvPr>
            <p:ph type="sldNum" sz="quarter" idx="12"/>
          </p:nvPr>
        </p:nvSpPr>
        <p:spPr/>
        <p:txBody>
          <a:bodyPr/>
          <a:lstStyle/>
          <a:p>
            <a:fld id="{92ECAB66-D260-E648-9A87-3BCDF075D08B}" type="slidenum">
              <a:rPr lang="en-GB" smtClean="0"/>
              <a:t>44</a:t>
            </a:fld>
            <a:endParaRPr lang="en-GB"/>
          </a:p>
        </p:txBody>
      </p:sp>
    </p:spTree>
    <p:extLst>
      <p:ext uri="{BB962C8B-B14F-4D97-AF65-F5344CB8AC3E}">
        <p14:creationId xmlns:p14="http://schemas.microsoft.com/office/powerpoint/2010/main" val="36914315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8678D-79A7-4A61-AC5A-1CF471E3BB90}"/>
              </a:ext>
            </a:extLst>
          </p:cNvPr>
          <p:cNvSpPr>
            <a:spLocks noGrp="1"/>
          </p:cNvSpPr>
          <p:nvPr>
            <p:ph type="title"/>
          </p:nvPr>
        </p:nvSpPr>
        <p:spPr/>
        <p:txBody>
          <a:bodyPr/>
          <a:lstStyle/>
          <a:p>
            <a:r>
              <a:rPr lang="en-GB" dirty="0"/>
              <a:t>The Standard Deviation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7F85B1B-B322-441A-8DB9-ADB16A88A9EB}"/>
                  </a:ext>
                </a:extLst>
              </p:cNvPr>
              <p:cNvSpPr>
                <a:spLocks noGrp="1"/>
              </p:cNvSpPr>
              <p:nvPr>
                <p:ph idx="1"/>
              </p:nvPr>
            </p:nvSpPr>
            <p:spPr>
              <a:xfrm>
                <a:off x="838200" y="1825625"/>
                <a:ext cx="6284409" cy="4351338"/>
              </a:xfrm>
            </p:spPr>
            <p:txBody>
              <a:bodyPr/>
              <a:lstStyle/>
              <a:p>
                <a:pPr marL="0" indent="0">
                  <a:buNone/>
                </a:pPr>
                <a14:m>
                  <m:oMath xmlns:m="http://schemas.openxmlformats.org/officeDocument/2006/math">
                    <m:sSup>
                      <m:sSupPr>
                        <m:ctrlPr>
                          <a:rPr lang="en-GB" i="1" smtClean="0">
                            <a:latin typeface="Cambria Math" panose="02040503050406030204" pitchFamily="18" charset="0"/>
                          </a:rPr>
                        </m:ctrlPr>
                      </m:sSupPr>
                      <m:e>
                        <m:r>
                          <a:rPr lang="en-GB" i="1" smtClean="0">
                            <a:latin typeface="Cambria Math" panose="02040503050406030204" pitchFamily="18" charset="0"/>
                            <a:ea typeface="Cambria Math" panose="02040503050406030204" pitchFamily="18" charset="0"/>
                          </a:rPr>
                          <m:t>𝜎</m:t>
                        </m:r>
                      </m:e>
                      <m:sup>
                        <m:r>
                          <a:rPr lang="en-GB" i="1">
                            <a:latin typeface="Cambria Math" panose="02040503050406030204" pitchFamily="18" charset="0"/>
                          </a:rPr>
                          <m:t>2</m:t>
                        </m:r>
                      </m:sup>
                    </m:sSup>
                  </m:oMath>
                </a14:m>
                <a:r>
                  <a:rPr lang="en-GB" dirty="0"/>
                  <a:t> = 66,552,265.0277778</a:t>
                </a:r>
              </a:p>
              <a:p>
                <a:pPr marL="0" indent="0">
                  <a:buNone/>
                </a:pPr>
                <a:endParaRPr lang="en-GB" dirty="0"/>
              </a:p>
              <a:p>
                <a:pPr marL="0" indent="0">
                  <a:buNone/>
                </a:pPr>
                <a14:m>
                  <m:oMathPara xmlns:m="http://schemas.openxmlformats.org/officeDocument/2006/math">
                    <m:oMathParaPr>
                      <m:jc m:val="left"/>
                    </m:oMathParaPr>
                    <m:oMath xmlns:m="http://schemas.openxmlformats.org/officeDocument/2006/math">
                      <m:r>
                        <a:rPr lang="en-GB" i="1" smtClean="0">
                          <a:latin typeface="Cambria Math" panose="02040503050406030204" pitchFamily="18" charset="0"/>
                          <a:ea typeface="Cambria Math" panose="02040503050406030204" pitchFamily="18" charset="0"/>
                        </a:rPr>
                        <m:t>𝜎</m:t>
                      </m:r>
                      <m:r>
                        <a:rPr lang="en-GB" i="1">
                          <a:latin typeface="Cambria Math" panose="02040503050406030204" pitchFamily="18" charset="0"/>
                        </a:rPr>
                        <m:t>= </m:t>
                      </m:r>
                      <m:rad>
                        <m:radPr>
                          <m:degHide m:val="on"/>
                          <m:ctrlPr>
                            <a:rPr lang="en-GB" i="1">
                              <a:latin typeface="Cambria Math" panose="02040503050406030204" pitchFamily="18" charset="0"/>
                            </a:rPr>
                          </m:ctrlPr>
                        </m:radPr>
                        <m:deg/>
                        <m:e>
                          <m:sSup>
                            <m:sSupPr>
                              <m:ctrlPr>
                                <a:rPr lang="en-GB" i="1">
                                  <a:latin typeface="Cambria Math" panose="02040503050406030204" pitchFamily="18" charset="0"/>
                                </a:rPr>
                              </m:ctrlPr>
                            </m:sSupPr>
                            <m:e>
                              <m:r>
                                <a:rPr lang="en-GB" i="1">
                                  <a:latin typeface="Cambria Math" panose="02040503050406030204" pitchFamily="18" charset="0"/>
                                  <a:ea typeface="Cambria Math" panose="02040503050406030204" pitchFamily="18" charset="0"/>
                                </a:rPr>
                                <m:t>𝜎</m:t>
                              </m:r>
                            </m:e>
                            <m:sup>
                              <m:r>
                                <a:rPr lang="en-GB" i="1">
                                  <a:latin typeface="Cambria Math" panose="02040503050406030204" pitchFamily="18" charset="0"/>
                                </a:rPr>
                                <m:t>2</m:t>
                              </m:r>
                            </m:sup>
                          </m:sSup>
                        </m:e>
                      </m:rad>
                    </m:oMath>
                  </m:oMathPara>
                </a14:m>
                <a:endParaRPr lang="en-GB" dirty="0"/>
              </a:p>
              <a:p>
                <a:pPr marL="0" indent="0">
                  <a:buNone/>
                </a:pPr>
                <a:endParaRPr lang="en-GB" dirty="0"/>
              </a:p>
              <a:p>
                <a:pPr marL="0" indent="0">
                  <a:buNone/>
                </a:pPr>
                <a:r>
                  <a:rPr lang="en-GB" dirty="0"/>
                  <a:t>The standard deviation from the mean is: </a:t>
                </a:r>
              </a:p>
              <a:p>
                <a:pPr marL="0" indent="0">
                  <a:buNone/>
                </a:pPr>
                <a:endParaRPr lang="en-GB" dirty="0"/>
              </a:p>
              <a:p>
                <a:pPr marL="0" indent="0">
                  <a:buNone/>
                </a:pPr>
                <a14:m>
                  <m:oMathPara xmlns:m="http://schemas.openxmlformats.org/officeDocument/2006/math">
                    <m:oMathParaPr>
                      <m:jc m:val="left"/>
                    </m:oMathParaPr>
                    <m:oMath xmlns:m="http://schemas.openxmlformats.org/officeDocument/2006/math">
                      <m:r>
                        <a:rPr lang="en-GB" i="1" smtClean="0">
                          <a:latin typeface="Cambria Math" panose="02040503050406030204" pitchFamily="18" charset="0"/>
                          <a:ea typeface="Cambria Math" panose="02040503050406030204" pitchFamily="18" charset="0"/>
                        </a:rPr>
                        <m:t>≈</m:t>
                      </m:r>
                      <m:r>
                        <a:rPr lang="en-GB" b="0" i="1" smtClean="0">
                          <a:latin typeface="Cambria Math" panose="02040503050406030204" pitchFamily="18" charset="0"/>
                          <a:ea typeface="Cambria Math" panose="02040503050406030204" pitchFamily="18" charset="0"/>
                        </a:rPr>
                        <m:t>8157.957</m:t>
                      </m:r>
                    </m:oMath>
                  </m:oMathPara>
                </a14:m>
                <a:endParaRPr lang="en-GB" dirty="0"/>
              </a:p>
              <a:p>
                <a:endParaRPr lang="en-GB" dirty="0"/>
              </a:p>
            </p:txBody>
          </p:sp>
        </mc:Choice>
        <mc:Fallback xmlns="">
          <p:sp>
            <p:nvSpPr>
              <p:cNvPr id="3" name="Content Placeholder 2">
                <a:extLst>
                  <a:ext uri="{FF2B5EF4-FFF2-40B4-BE49-F238E27FC236}">
                    <a16:creationId xmlns:a16="http://schemas.microsoft.com/office/drawing/2014/main" id="{D7F85B1B-B322-441A-8DB9-ADB16A88A9EB}"/>
                  </a:ext>
                </a:extLst>
              </p:cNvPr>
              <p:cNvSpPr>
                <a:spLocks noGrp="1" noRot="1" noChangeAspect="1" noMove="1" noResize="1" noEditPoints="1" noAdjustHandles="1" noChangeArrowheads="1" noChangeShapeType="1" noTextEdit="1"/>
              </p:cNvSpPr>
              <p:nvPr>
                <p:ph idx="1"/>
              </p:nvPr>
            </p:nvSpPr>
            <p:spPr>
              <a:xfrm>
                <a:off x="838200" y="1825625"/>
                <a:ext cx="6284409" cy="4351338"/>
              </a:xfrm>
              <a:blipFill>
                <a:blip r:embed="rId2"/>
                <a:stretch>
                  <a:fillRect l="-2039" t="-2241" r="-97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2F065962-1A1E-405A-9B3C-6E81407FD45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5A416020-B534-41F7-A2A5-8A14C001F8C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1204DB7-EC02-42C7-83CB-31E7D2D90ED3}"/>
              </a:ext>
            </a:extLst>
          </p:cNvPr>
          <p:cNvSpPr>
            <a:spLocks noGrp="1"/>
          </p:cNvSpPr>
          <p:nvPr>
            <p:ph type="sldNum" sz="quarter" idx="12"/>
          </p:nvPr>
        </p:nvSpPr>
        <p:spPr/>
        <p:txBody>
          <a:bodyPr/>
          <a:lstStyle/>
          <a:p>
            <a:fld id="{92ECAB66-D260-E648-9A87-3BCDF075D08B}" type="slidenum">
              <a:rPr lang="en-GB" smtClean="0"/>
              <a:t>45</a:t>
            </a:fld>
            <a:endParaRPr lang="en-GB"/>
          </a:p>
        </p:txBody>
      </p:sp>
      <p:graphicFrame>
        <p:nvGraphicFramePr>
          <p:cNvPr id="7" name="Table 6">
            <a:extLst>
              <a:ext uri="{FF2B5EF4-FFF2-40B4-BE49-F238E27FC236}">
                <a16:creationId xmlns:a16="http://schemas.microsoft.com/office/drawing/2014/main" id="{59C3131A-3E20-4EB6-B10F-0C6C4A276B97}"/>
              </a:ext>
            </a:extLst>
          </p:cNvPr>
          <p:cNvGraphicFramePr>
            <a:graphicFrameLocks noGrp="1"/>
          </p:cNvGraphicFramePr>
          <p:nvPr>
            <p:extLst>
              <p:ext uri="{D42A27DB-BD31-4B8C-83A1-F6EECF244321}">
                <p14:modId xmlns:p14="http://schemas.microsoft.com/office/powerpoint/2010/main" val="3531217880"/>
              </p:ext>
            </p:extLst>
          </p:nvPr>
        </p:nvGraphicFramePr>
        <p:xfrm>
          <a:off x="10246832" y="141128"/>
          <a:ext cx="1790677" cy="1773555"/>
        </p:xfrm>
        <a:graphic>
          <a:graphicData uri="http://schemas.openxmlformats.org/drawingml/2006/table">
            <a:tbl>
              <a:tblPr/>
              <a:tblGrid>
                <a:gridCol w="842671">
                  <a:extLst>
                    <a:ext uri="{9D8B030D-6E8A-4147-A177-3AD203B41FA5}">
                      <a16:colId xmlns:a16="http://schemas.microsoft.com/office/drawing/2014/main" val="1332128939"/>
                    </a:ext>
                  </a:extLst>
                </a:gridCol>
                <a:gridCol w="948006">
                  <a:extLst>
                    <a:ext uri="{9D8B030D-6E8A-4147-A177-3AD203B41FA5}">
                      <a16:colId xmlns:a16="http://schemas.microsoft.com/office/drawing/2014/main" val="1313038588"/>
                    </a:ext>
                  </a:extLst>
                </a:gridCol>
              </a:tblGrid>
              <a:tr h="0">
                <a:tc>
                  <a:txBody>
                    <a:bodyPr/>
                    <a:lstStyle/>
                    <a:p>
                      <a:pPr algn="ctr" fontAlgn="ctr"/>
                      <a:r>
                        <a:rPr lang="en-GB" sz="1600" b="1" i="0" u="none" strike="noStrike" dirty="0">
                          <a:solidFill>
                            <a:srgbClr val="212121"/>
                          </a:solidFill>
                          <a:effectLst/>
                          <a:latin typeface="Arial" panose="020B0604020202020204" pitchFamily="34" charset="0"/>
                        </a:rPr>
                        <a:t>Ages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1" i="0" u="none" strike="noStrike" dirty="0">
                          <a:solidFill>
                            <a:srgbClr val="212121"/>
                          </a:solidFill>
                          <a:effectLst/>
                          <a:latin typeface="Arial" panose="020B0604020202020204" pitchFamily="34" charset="0"/>
                        </a:rPr>
                        <a:t>Average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386601"/>
                  </a:ext>
                </a:extLst>
              </a:tr>
              <a:tr h="190500">
                <a:tc>
                  <a:txBody>
                    <a:bodyPr/>
                    <a:lstStyle/>
                    <a:p>
                      <a:pPr algn="ctr" fontAlgn="ctr"/>
                      <a:r>
                        <a:rPr lang="en-GB" sz="1600" b="0" i="0" u="none" strike="noStrike" dirty="0">
                          <a:solidFill>
                            <a:srgbClr val="212121"/>
                          </a:solidFill>
                          <a:effectLst/>
                          <a:latin typeface="Arial" panose="020B0604020202020204" pitchFamily="34" charset="0"/>
                        </a:rPr>
                        <a:t>18-21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£16,478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964440"/>
                  </a:ext>
                </a:extLst>
              </a:tr>
              <a:tr h="190500">
                <a:tc>
                  <a:txBody>
                    <a:bodyPr/>
                    <a:lstStyle/>
                    <a:p>
                      <a:pPr algn="ctr" fontAlgn="ctr"/>
                      <a:r>
                        <a:rPr lang="en-GB" sz="1600" b="0" i="0" u="none" strike="noStrike" dirty="0">
                          <a:solidFill>
                            <a:srgbClr val="212121"/>
                          </a:solidFill>
                          <a:effectLst/>
                          <a:latin typeface="Arial" panose="020B0604020202020204" pitchFamily="34" charset="0"/>
                        </a:rPr>
                        <a:t>22-29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£26,551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6190172"/>
                  </a:ext>
                </a:extLst>
              </a:tr>
              <a:tr h="190500">
                <a:tc>
                  <a:txBody>
                    <a:bodyPr/>
                    <a:lstStyle/>
                    <a:p>
                      <a:pPr algn="ctr" fontAlgn="ctr"/>
                      <a:r>
                        <a:rPr lang="en-GB" sz="1600" b="0" i="0" u="none" strike="noStrike" dirty="0">
                          <a:solidFill>
                            <a:srgbClr val="212121"/>
                          </a:solidFill>
                          <a:effectLst/>
                          <a:latin typeface="Arial" panose="020B0604020202020204" pitchFamily="34" charset="0"/>
                        </a:rPr>
                        <a:t>30-39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£36,207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6549401"/>
                  </a:ext>
                </a:extLst>
              </a:tr>
              <a:tr h="190500">
                <a:tc>
                  <a:txBody>
                    <a:bodyPr/>
                    <a:lstStyle/>
                    <a:p>
                      <a:pPr algn="ctr" fontAlgn="ctr"/>
                      <a:r>
                        <a:rPr lang="en-GB" sz="1600" b="0" i="0" u="none" strike="noStrike" dirty="0">
                          <a:solidFill>
                            <a:srgbClr val="212121"/>
                          </a:solidFill>
                          <a:effectLst/>
                          <a:latin typeface="Arial" panose="020B0604020202020204" pitchFamily="34" charset="0"/>
                        </a:rPr>
                        <a:t>40-49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a:solidFill>
                            <a:srgbClr val="212121"/>
                          </a:solidFill>
                          <a:effectLst/>
                          <a:latin typeface="Arial" panose="020B0604020202020204" pitchFamily="34" charset="0"/>
                        </a:rPr>
                        <a:t>£40,448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6742401"/>
                  </a:ext>
                </a:extLst>
              </a:tr>
              <a:tr h="190500">
                <a:tc>
                  <a:txBody>
                    <a:bodyPr/>
                    <a:lstStyle/>
                    <a:p>
                      <a:pPr algn="ctr" fontAlgn="ctr"/>
                      <a:r>
                        <a:rPr lang="en-GB" sz="1600" b="0" i="0" u="none" strike="noStrike" dirty="0">
                          <a:solidFill>
                            <a:srgbClr val="212121"/>
                          </a:solidFill>
                          <a:effectLst/>
                          <a:latin typeface="Arial" panose="020B0604020202020204" pitchFamily="34" charset="0"/>
                        </a:rPr>
                        <a:t>50-59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£38,307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0522938"/>
                  </a:ext>
                </a:extLst>
              </a:tr>
              <a:tr h="190500">
                <a:tc>
                  <a:txBody>
                    <a:bodyPr/>
                    <a:lstStyle/>
                    <a:p>
                      <a:pPr algn="ctr" fontAlgn="ctr"/>
                      <a:r>
                        <a:rPr lang="en-GB" sz="1600" b="0" i="0" u="none" strike="noStrike" dirty="0">
                          <a:solidFill>
                            <a:srgbClr val="212121"/>
                          </a:solidFill>
                          <a:effectLst/>
                          <a:latin typeface="Arial" panose="020B0604020202020204" pitchFamily="3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GB" sz="1600" b="0" i="0" u="none" strike="noStrike" dirty="0">
                          <a:solidFill>
                            <a:srgbClr val="212121"/>
                          </a:solidFill>
                          <a:effectLst/>
                          <a:latin typeface="Arial" panose="020B0604020202020204" pitchFamily="34" charset="0"/>
                        </a:rPr>
                        <a:t>£32,482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656658"/>
                  </a:ext>
                </a:extLst>
              </a:tr>
            </a:tbl>
          </a:graphicData>
        </a:graphic>
      </p:graphicFrame>
      <p:sp>
        <p:nvSpPr>
          <p:cNvPr id="8" name="TextBox 7">
            <a:extLst>
              <a:ext uri="{FF2B5EF4-FFF2-40B4-BE49-F238E27FC236}">
                <a16:creationId xmlns:a16="http://schemas.microsoft.com/office/drawing/2014/main" id="{7915B20A-0C61-4B25-A623-5E305D44DAB5}"/>
              </a:ext>
            </a:extLst>
          </p:cNvPr>
          <p:cNvSpPr txBox="1"/>
          <p:nvPr/>
        </p:nvSpPr>
        <p:spPr>
          <a:xfrm>
            <a:off x="9410700" y="1954014"/>
            <a:ext cx="2626809" cy="369332"/>
          </a:xfrm>
          <a:prstGeom prst="rect">
            <a:avLst/>
          </a:prstGeom>
          <a:noFill/>
        </p:spPr>
        <p:txBody>
          <a:bodyPr wrap="none" rtlCol="0">
            <a:spAutoFit/>
          </a:bodyPr>
          <a:lstStyle/>
          <a:p>
            <a:r>
              <a:rPr lang="en-GB" dirty="0">
                <a:hlinkClick r:id="rId3"/>
              </a:rPr>
              <a:t>Average Salary in UK 2019</a:t>
            </a:r>
            <a:endParaRPr lang="en-GB" dirty="0"/>
          </a:p>
        </p:txBody>
      </p:sp>
      <p:sp>
        <p:nvSpPr>
          <p:cNvPr id="9" name="Rectangle 8">
            <a:extLst>
              <a:ext uri="{FF2B5EF4-FFF2-40B4-BE49-F238E27FC236}">
                <a16:creationId xmlns:a16="http://schemas.microsoft.com/office/drawing/2014/main" id="{4AB6891E-5086-465B-AC29-E2EB7E8204DF}"/>
              </a:ext>
            </a:extLst>
          </p:cNvPr>
          <p:cNvSpPr/>
          <p:nvPr/>
        </p:nvSpPr>
        <p:spPr>
          <a:xfrm>
            <a:off x="9268186" y="2295565"/>
            <a:ext cx="2923814" cy="369332"/>
          </a:xfrm>
          <a:prstGeom prst="rect">
            <a:avLst/>
          </a:prstGeom>
        </p:spPr>
        <p:txBody>
          <a:bodyPr wrap="none">
            <a:spAutoFit/>
          </a:bodyPr>
          <a:lstStyle/>
          <a:p>
            <a:r>
              <a:rPr lang="en-GB" dirty="0">
                <a:solidFill>
                  <a:srgbClr val="212121"/>
                </a:solidFill>
                <a:latin typeface="Open Sans"/>
                <a:hlinkClick r:id="rId4"/>
              </a:rPr>
              <a:t>Office of National Statistics</a:t>
            </a:r>
            <a:endParaRPr lang="en-GB" dirty="0"/>
          </a:p>
        </p:txBody>
      </p:sp>
      <p:graphicFrame>
        <p:nvGraphicFramePr>
          <p:cNvPr id="10" name="Chart 9">
            <a:extLst>
              <a:ext uri="{FF2B5EF4-FFF2-40B4-BE49-F238E27FC236}">
                <a16:creationId xmlns:a16="http://schemas.microsoft.com/office/drawing/2014/main" id="{CF2E3C66-BD0E-4E67-B477-6B031A3C1FBC}"/>
              </a:ext>
            </a:extLst>
          </p:cNvPr>
          <p:cNvGraphicFramePr>
            <a:graphicFrameLocks/>
          </p:cNvGraphicFramePr>
          <p:nvPr/>
        </p:nvGraphicFramePr>
        <p:xfrm>
          <a:off x="7277100" y="3257550"/>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680711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1DA16-4DC8-43DC-B3D9-3EE7F54BB579}"/>
              </a:ext>
            </a:extLst>
          </p:cNvPr>
          <p:cNvSpPr>
            <a:spLocks noGrp="1"/>
          </p:cNvSpPr>
          <p:nvPr>
            <p:ph type="title"/>
          </p:nvPr>
        </p:nvSpPr>
        <p:spPr/>
        <p:txBody>
          <a:bodyPr/>
          <a:lstStyle/>
          <a:p>
            <a:r>
              <a:rPr lang="en-GB" dirty="0"/>
              <a:t>Summary the Standard Deviation</a:t>
            </a:r>
          </a:p>
        </p:txBody>
      </p:sp>
      <p:sp>
        <p:nvSpPr>
          <p:cNvPr id="3" name="Content Placeholder 2">
            <a:extLst>
              <a:ext uri="{FF2B5EF4-FFF2-40B4-BE49-F238E27FC236}">
                <a16:creationId xmlns:a16="http://schemas.microsoft.com/office/drawing/2014/main" id="{1572985B-A534-40F8-B863-9DDA6F8D59AD}"/>
              </a:ext>
            </a:extLst>
          </p:cNvPr>
          <p:cNvSpPr>
            <a:spLocks noGrp="1"/>
          </p:cNvSpPr>
          <p:nvPr>
            <p:ph idx="1"/>
          </p:nvPr>
        </p:nvSpPr>
        <p:spPr/>
        <p:txBody>
          <a:bodyPr/>
          <a:lstStyle/>
          <a:p>
            <a:r>
              <a:rPr lang="en-GB" dirty="0"/>
              <a:t>Lends itself to computation of other stable measures (and is a prerequisite for many of them).</a:t>
            </a:r>
          </a:p>
          <a:p>
            <a:r>
              <a:rPr lang="en-GB" dirty="0"/>
              <a:t>Average of deviations around the mean.</a:t>
            </a:r>
          </a:p>
          <a:p>
            <a:r>
              <a:rPr lang="en-GB" dirty="0"/>
              <a:t>Majority of data within one standard deviation above or below the mean.</a:t>
            </a:r>
          </a:p>
          <a:p>
            <a:endParaRPr lang="en-GB" dirty="0"/>
          </a:p>
          <a:p>
            <a:r>
              <a:rPr lang="en-US" altLang="en-US" dirty="0"/>
              <a:t>Influenced by extreme values</a:t>
            </a:r>
            <a:endParaRPr lang="en-GB" dirty="0"/>
          </a:p>
        </p:txBody>
      </p:sp>
      <p:sp>
        <p:nvSpPr>
          <p:cNvPr id="4" name="Date Placeholder 3">
            <a:extLst>
              <a:ext uri="{FF2B5EF4-FFF2-40B4-BE49-F238E27FC236}">
                <a16:creationId xmlns:a16="http://schemas.microsoft.com/office/drawing/2014/main" id="{7E552553-507E-4AC9-9369-076F562E0C70}"/>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F6F6DE09-EA18-43FB-9AB5-345EEAF3A8E0}"/>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EDB77FF7-D100-45BC-9036-E8EB7E7FC535}"/>
              </a:ext>
            </a:extLst>
          </p:cNvPr>
          <p:cNvSpPr>
            <a:spLocks noGrp="1"/>
          </p:cNvSpPr>
          <p:nvPr>
            <p:ph type="sldNum" sz="quarter" idx="12"/>
          </p:nvPr>
        </p:nvSpPr>
        <p:spPr/>
        <p:txBody>
          <a:bodyPr/>
          <a:lstStyle/>
          <a:p>
            <a:fld id="{92ECAB66-D260-E648-9A87-3BCDF075D08B}" type="slidenum">
              <a:rPr lang="en-GB" smtClean="0"/>
              <a:t>46</a:t>
            </a:fld>
            <a:endParaRPr lang="en-GB"/>
          </a:p>
        </p:txBody>
      </p:sp>
    </p:spTree>
    <p:extLst>
      <p:ext uri="{BB962C8B-B14F-4D97-AF65-F5344CB8AC3E}">
        <p14:creationId xmlns:p14="http://schemas.microsoft.com/office/powerpoint/2010/main" val="17181481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31D11-6569-416A-98FA-12EBD54AAD66}"/>
              </a:ext>
            </a:extLst>
          </p:cNvPr>
          <p:cNvSpPr>
            <a:spLocks noGrp="1"/>
          </p:cNvSpPr>
          <p:nvPr>
            <p:ph type="title"/>
          </p:nvPr>
        </p:nvSpPr>
        <p:spPr/>
        <p:txBody>
          <a:bodyPr/>
          <a:lstStyle/>
          <a:p>
            <a:r>
              <a:rPr lang="en-GB" dirty="0"/>
              <a:t>Population and Samples</a:t>
            </a:r>
          </a:p>
        </p:txBody>
      </p:sp>
      <p:sp>
        <p:nvSpPr>
          <p:cNvPr id="3" name="Content Placeholder 2">
            <a:extLst>
              <a:ext uri="{FF2B5EF4-FFF2-40B4-BE49-F238E27FC236}">
                <a16:creationId xmlns:a16="http://schemas.microsoft.com/office/drawing/2014/main" id="{A9E7C254-BF48-40EA-BD04-AABE09FA7D59}"/>
              </a:ext>
            </a:extLst>
          </p:cNvPr>
          <p:cNvSpPr>
            <a:spLocks noGrp="1"/>
          </p:cNvSpPr>
          <p:nvPr>
            <p:ph idx="1"/>
          </p:nvPr>
        </p:nvSpPr>
        <p:spPr/>
        <p:txBody>
          <a:bodyPr>
            <a:normAutofit/>
          </a:bodyPr>
          <a:lstStyle/>
          <a:p>
            <a:r>
              <a:rPr lang="en-GB" dirty="0"/>
              <a:t>So far we have been dealing with populations</a:t>
            </a:r>
          </a:p>
          <a:p>
            <a:pPr lvl="1"/>
            <a:r>
              <a:rPr lang="en-GB" dirty="0"/>
              <a:t>A </a:t>
            </a:r>
            <a:r>
              <a:rPr lang="en-GB" dirty="0">
                <a:solidFill>
                  <a:srgbClr val="FF0000"/>
                </a:solidFill>
              </a:rPr>
              <a:t>population</a:t>
            </a:r>
            <a:r>
              <a:rPr lang="en-GB" dirty="0"/>
              <a:t> can be thought of as the entire data set</a:t>
            </a:r>
          </a:p>
          <a:p>
            <a:r>
              <a:rPr lang="en-GB" dirty="0"/>
              <a:t>Often it is useful to work with samples which represent the population</a:t>
            </a:r>
          </a:p>
          <a:p>
            <a:endParaRPr lang="en-GB" dirty="0"/>
          </a:p>
          <a:p>
            <a:r>
              <a:rPr lang="en-GB" dirty="0"/>
              <a:t>It is seldom possible to obtain data for an entire population </a:t>
            </a:r>
          </a:p>
          <a:p>
            <a:pPr lvl="1"/>
            <a:r>
              <a:rPr lang="en-GB" dirty="0"/>
              <a:t>Time/Hassle/Cost</a:t>
            </a:r>
          </a:p>
        </p:txBody>
      </p:sp>
      <p:sp>
        <p:nvSpPr>
          <p:cNvPr id="4" name="Date Placeholder 3">
            <a:extLst>
              <a:ext uri="{FF2B5EF4-FFF2-40B4-BE49-F238E27FC236}">
                <a16:creationId xmlns:a16="http://schemas.microsoft.com/office/drawing/2014/main" id="{1DED5CCB-A35B-45D1-B14C-410AC590FE2D}"/>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86B4C098-5FCA-4F0F-B185-06C89337BE6F}"/>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714533F1-F77E-4058-BF75-4A9BAFC2ADA2}"/>
              </a:ext>
            </a:extLst>
          </p:cNvPr>
          <p:cNvSpPr>
            <a:spLocks noGrp="1"/>
          </p:cNvSpPr>
          <p:nvPr>
            <p:ph type="sldNum" sz="quarter" idx="12"/>
          </p:nvPr>
        </p:nvSpPr>
        <p:spPr/>
        <p:txBody>
          <a:bodyPr/>
          <a:lstStyle/>
          <a:p>
            <a:fld id="{92ECAB66-D260-E648-9A87-3BCDF075D08B}" type="slidenum">
              <a:rPr lang="en-GB" smtClean="0"/>
              <a:t>47</a:t>
            </a:fld>
            <a:endParaRPr lang="en-GB"/>
          </a:p>
        </p:txBody>
      </p:sp>
    </p:spTree>
    <p:extLst>
      <p:ext uri="{BB962C8B-B14F-4D97-AF65-F5344CB8AC3E}">
        <p14:creationId xmlns:p14="http://schemas.microsoft.com/office/powerpoint/2010/main" val="34877157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9D94E-1C8B-441F-A582-D4ADA8B4D5C8}"/>
              </a:ext>
            </a:extLst>
          </p:cNvPr>
          <p:cNvSpPr>
            <a:spLocks noGrp="1"/>
          </p:cNvSpPr>
          <p:nvPr>
            <p:ph type="title"/>
          </p:nvPr>
        </p:nvSpPr>
        <p:spPr/>
        <p:txBody>
          <a:bodyPr/>
          <a:lstStyle/>
          <a:p>
            <a:r>
              <a:rPr lang="en-GB" dirty="0"/>
              <a:t>Standard Deviation of a Sample</a:t>
            </a:r>
          </a:p>
        </p:txBody>
      </p:sp>
      <p:sp>
        <p:nvSpPr>
          <p:cNvPr id="3" name="Content Placeholder 2">
            <a:extLst>
              <a:ext uri="{FF2B5EF4-FFF2-40B4-BE49-F238E27FC236}">
                <a16:creationId xmlns:a16="http://schemas.microsoft.com/office/drawing/2014/main" id="{452E0E30-8564-4A30-91E0-33084DE3E5BF}"/>
              </a:ext>
            </a:extLst>
          </p:cNvPr>
          <p:cNvSpPr>
            <a:spLocks noGrp="1"/>
          </p:cNvSpPr>
          <p:nvPr>
            <p:ph idx="1"/>
          </p:nvPr>
        </p:nvSpPr>
        <p:spPr/>
        <p:txBody>
          <a:bodyPr/>
          <a:lstStyle/>
          <a:p>
            <a:r>
              <a:rPr lang="en-GB" dirty="0"/>
              <a:t>To find the standard deviation of a sample we use the same formula as seen to find the standard deviation of a population, but… we subtract one from the sample size</a:t>
            </a:r>
          </a:p>
          <a:p>
            <a:pPr lvl="1"/>
            <a:r>
              <a:rPr lang="en-GB" dirty="0"/>
              <a:t>by just dividing by N we are underestimating the true population variance</a:t>
            </a:r>
          </a:p>
          <a:p>
            <a:pPr lvl="1"/>
            <a:r>
              <a:rPr lang="en-GB" dirty="0"/>
              <a:t>More information here: </a:t>
            </a:r>
            <a:r>
              <a:rPr lang="en-GB" dirty="0">
                <a:hlinkClick r:id="rId2"/>
              </a:rPr>
              <a:t>https://towardsdatascience.com/why-sample-variance-is-divided-by-n-1-89821b83ef6d</a:t>
            </a:r>
            <a:endParaRPr lang="en-GB" dirty="0"/>
          </a:p>
        </p:txBody>
      </p:sp>
      <p:sp>
        <p:nvSpPr>
          <p:cNvPr id="4" name="Date Placeholder 3">
            <a:extLst>
              <a:ext uri="{FF2B5EF4-FFF2-40B4-BE49-F238E27FC236}">
                <a16:creationId xmlns:a16="http://schemas.microsoft.com/office/drawing/2014/main" id="{18F284D2-6F64-4DFC-B330-5FDC5CAF6116}"/>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78652D01-FCB4-4BA8-BDD3-C72450BA1C25}"/>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9BD90B5F-611A-4789-A396-D12D5E4A832A}"/>
              </a:ext>
            </a:extLst>
          </p:cNvPr>
          <p:cNvSpPr>
            <a:spLocks noGrp="1"/>
          </p:cNvSpPr>
          <p:nvPr>
            <p:ph type="sldNum" sz="quarter" idx="12"/>
          </p:nvPr>
        </p:nvSpPr>
        <p:spPr/>
        <p:txBody>
          <a:bodyPr/>
          <a:lstStyle/>
          <a:p>
            <a:fld id="{92ECAB66-D260-E648-9A87-3BCDF075D08B}" type="slidenum">
              <a:rPr lang="en-GB" smtClean="0"/>
              <a:t>48</a:t>
            </a:fld>
            <a:endParaRPr lang="en-GB"/>
          </a:p>
        </p:txBody>
      </p:sp>
      <mc:AlternateContent xmlns:mc="http://schemas.openxmlformats.org/markup-compatibility/2006">
        <mc:Choice xmlns:a14="http://schemas.microsoft.com/office/drawing/2010/main" Requires="a14">
          <p:sp>
            <p:nvSpPr>
              <p:cNvPr id="9" name="Rectangle 8">
                <a:extLst>
                  <a:ext uri="{FF2B5EF4-FFF2-40B4-BE49-F238E27FC236}">
                    <a16:creationId xmlns:a16="http://schemas.microsoft.com/office/drawing/2014/main" id="{B11BE82C-A8B5-400F-8F21-3471CD45877C}"/>
                  </a:ext>
                </a:extLst>
              </p:cNvPr>
              <p:cNvSpPr/>
              <p:nvPr/>
            </p:nvSpPr>
            <p:spPr>
              <a:xfrm>
                <a:off x="3964977" y="4604488"/>
                <a:ext cx="2597827" cy="1183529"/>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GB" sz="2400" b="0" i="1" smtClean="0">
                          <a:latin typeface="Cambria Math" panose="02040503050406030204" pitchFamily="18" charset="0"/>
                          <a:ea typeface="Cambria Math" panose="02040503050406030204" pitchFamily="18" charset="0"/>
                        </a:rPr>
                        <m:t>𝑠</m:t>
                      </m:r>
                      <m:r>
                        <a:rPr lang="en-GB" sz="2400" i="1">
                          <a:latin typeface="Cambria Math" panose="02040503050406030204" pitchFamily="18" charset="0"/>
                        </a:rPr>
                        <m:t>= </m:t>
                      </m:r>
                      <m:rad>
                        <m:radPr>
                          <m:degHide m:val="on"/>
                          <m:ctrlPr>
                            <a:rPr lang="en-GB" sz="2400" i="1">
                              <a:latin typeface="Cambria Math" panose="02040503050406030204" pitchFamily="18" charset="0"/>
                            </a:rPr>
                          </m:ctrlPr>
                        </m:radPr>
                        <m:deg/>
                        <m:e>
                          <m:f>
                            <m:fPr>
                              <m:ctrlPr>
                                <a:rPr lang="en-GB" sz="2400" i="1">
                                  <a:latin typeface="Cambria Math" panose="02040503050406030204" pitchFamily="18" charset="0"/>
                                </a:rPr>
                              </m:ctrlPr>
                            </m:fPr>
                            <m:num>
                              <m:nary>
                                <m:naryPr>
                                  <m:chr m:val="∑"/>
                                  <m:subHide m:val="on"/>
                                  <m:supHide m:val="on"/>
                                  <m:ctrlPr>
                                    <a:rPr lang="en-GB" sz="2400" i="1">
                                      <a:latin typeface="Cambria Math" panose="02040503050406030204" pitchFamily="18" charset="0"/>
                                    </a:rPr>
                                  </m:ctrlPr>
                                </m:naryPr>
                                <m:sub/>
                                <m:sup/>
                                <m:e>
                                  <m:sSup>
                                    <m:sSupPr>
                                      <m:ctrlPr>
                                        <a:rPr lang="en-GB" sz="2400" i="1" smtClean="0">
                                          <a:latin typeface="Cambria Math" panose="02040503050406030204" pitchFamily="18" charset="0"/>
                                        </a:rPr>
                                      </m:ctrlPr>
                                    </m:sSupPr>
                                    <m:e>
                                      <m:r>
                                        <a:rPr lang="en-GB" sz="2400" i="1">
                                          <a:latin typeface="Cambria Math" panose="02040503050406030204" pitchFamily="18" charset="0"/>
                                        </a:rPr>
                                        <m:t>(</m:t>
                                      </m:r>
                                      <m:sSub>
                                        <m:sSubPr>
                                          <m:ctrlPr>
                                            <a:rPr lang="en-GB" sz="2400" i="1">
                                              <a:latin typeface="Cambria Math" panose="02040503050406030204" pitchFamily="18" charset="0"/>
                                            </a:rPr>
                                          </m:ctrlPr>
                                        </m:sSubPr>
                                        <m:e>
                                          <m:r>
                                            <a:rPr lang="en-GB" sz="2400" i="1">
                                              <a:latin typeface="Cambria Math" panose="02040503050406030204" pitchFamily="18" charset="0"/>
                                            </a:rPr>
                                            <m:t>𝑥</m:t>
                                          </m:r>
                                        </m:e>
                                        <m:sub>
                                          <m:r>
                                            <a:rPr lang="en-GB" sz="2400" i="1">
                                              <a:latin typeface="Cambria Math" panose="02040503050406030204" pitchFamily="18" charset="0"/>
                                            </a:rPr>
                                            <m:t>𝑖</m:t>
                                          </m:r>
                                        </m:sub>
                                      </m:sSub>
                                      <m:r>
                                        <a:rPr lang="en-GB" sz="2400" i="1">
                                          <a:latin typeface="Cambria Math" panose="02040503050406030204" pitchFamily="18" charset="0"/>
                                        </a:rPr>
                                        <m:t>−</m:t>
                                      </m:r>
                                      <m:acc>
                                        <m:accPr>
                                          <m:chr m:val="̅"/>
                                          <m:ctrlPr>
                                            <a:rPr lang="en-GB" sz="2400" i="1">
                                              <a:latin typeface="Cambria Math" panose="02040503050406030204" pitchFamily="18" charset="0"/>
                                              <a:ea typeface="Cambria Math" panose="02040503050406030204" pitchFamily="18" charset="0"/>
                                            </a:rPr>
                                          </m:ctrlPr>
                                        </m:accPr>
                                        <m:e>
                                          <m:r>
                                            <a:rPr lang="en-GB" sz="2400" i="1">
                                              <a:latin typeface="Cambria Math" panose="02040503050406030204" pitchFamily="18" charset="0"/>
                                              <a:ea typeface="Cambria Math" panose="02040503050406030204" pitchFamily="18" charset="0"/>
                                            </a:rPr>
                                            <m:t>𝑥</m:t>
                                          </m:r>
                                        </m:e>
                                      </m:acc>
                                      <m:r>
                                        <a:rPr lang="en-GB" sz="2400" i="1">
                                          <a:latin typeface="Cambria Math" panose="02040503050406030204" pitchFamily="18" charset="0"/>
                                        </a:rPr>
                                        <m:t>)</m:t>
                                      </m:r>
                                    </m:e>
                                    <m:sup>
                                      <m:r>
                                        <a:rPr lang="en-GB" sz="2400" b="0" i="1" smtClean="0">
                                          <a:latin typeface="Cambria Math" panose="02040503050406030204" pitchFamily="18" charset="0"/>
                                        </a:rPr>
                                        <m:t>2</m:t>
                                      </m:r>
                                    </m:sup>
                                  </m:sSup>
                                </m:e>
                              </m:nary>
                            </m:num>
                            <m:den>
                              <m:r>
                                <a:rPr lang="en-GB" sz="2400" b="0" i="1" smtClean="0">
                                  <a:latin typeface="Cambria Math" panose="02040503050406030204" pitchFamily="18" charset="0"/>
                                </a:rPr>
                                <m:t>𝑛</m:t>
                              </m:r>
                              <m:r>
                                <a:rPr lang="en-GB" sz="2400" b="0" i="1" smtClean="0">
                                  <a:latin typeface="Cambria Math" panose="02040503050406030204" pitchFamily="18" charset="0"/>
                                </a:rPr>
                                <m:t>−1</m:t>
                              </m:r>
                            </m:den>
                          </m:f>
                        </m:e>
                      </m:rad>
                    </m:oMath>
                  </m:oMathPara>
                </a14:m>
                <a:endParaRPr lang="en-GB" sz="2400" dirty="0"/>
              </a:p>
            </p:txBody>
          </p:sp>
        </mc:Choice>
        <mc:Fallback>
          <p:sp>
            <p:nvSpPr>
              <p:cNvPr id="9" name="Rectangle 8">
                <a:extLst>
                  <a:ext uri="{FF2B5EF4-FFF2-40B4-BE49-F238E27FC236}">
                    <a16:creationId xmlns:a16="http://schemas.microsoft.com/office/drawing/2014/main" id="{B11BE82C-A8B5-400F-8F21-3471CD45877C}"/>
                  </a:ext>
                </a:extLst>
              </p:cNvPr>
              <p:cNvSpPr>
                <a:spLocks noRot="1" noChangeAspect="1" noMove="1" noResize="1" noEditPoints="1" noAdjustHandles="1" noChangeArrowheads="1" noChangeShapeType="1" noTextEdit="1"/>
              </p:cNvSpPr>
              <p:nvPr/>
            </p:nvSpPr>
            <p:spPr>
              <a:xfrm>
                <a:off x="3964977" y="4604488"/>
                <a:ext cx="2597827" cy="1183529"/>
              </a:xfrm>
              <a:prstGeom prst="rect">
                <a:avLst/>
              </a:prstGeom>
              <a:blipFill>
                <a:blip r:embed="rId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6636659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1D676-0A86-43C0-97CE-183D123D1CE2}"/>
              </a:ext>
            </a:extLst>
          </p:cNvPr>
          <p:cNvSpPr>
            <a:spLocks noGrp="1"/>
          </p:cNvSpPr>
          <p:nvPr>
            <p:ph type="title"/>
          </p:nvPr>
        </p:nvSpPr>
        <p:spPr/>
        <p:txBody>
          <a:bodyPr/>
          <a:lstStyle/>
          <a:p>
            <a:r>
              <a:rPr lang="en-GB" dirty="0"/>
              <a:t>Empirical Rule</a:t>
            </a:r>
          </a:p>
        </p:txBody>
      </p:sp>
      <p:sp>
        <p:nvSpPr>
          <p:cNvPr id="3" name="Content Placeholder 2">
            <a:extLst>
              <a:ext uri="{FF2B5EF4-FFF2-40B4-BE49-F238E27FC236}">
                <a16:creationId xmlns:a16="http://schemas.microsoft.com/office/drawing/2014/main" id="{58032E65-06E4-4EEC-A469-36ADDE9AEFA0}"/>
              </a:ext>
            </a:extLst>
          </p:cNvPr>
          <p:cNvSpPr>
            <a:spLocks noGrp="1"/>
          </p:cNvSpPr>
          <p:nvPr>
            <p:ph idx="1"/>
          </p:nvPr>
        </p:nvSpPr>
        <p:spPr>
          <a:xfrm>
            <a:off x="838200" y="1825625"/>
            <a:ext cx="6514707" cy="4351338"/>
          </a:xfrm>
        </p:spPr>
        <p:txBody>
          <a:bodyPr/>
          <a:lstStyle/>
          <a:p>
            <a:r>
              <a:rPr lang="en-GB" dirty="0"/>
              <a:t>If data is normally distributed</a:t>
            </a:r>
          </a:p>
          <a:p>
            <a:pPr lvl="1"/>
            <a:r>
              <a:rPr lang="en-GB" dirty="0"/>
              <a:t>The empirical rule states that 68% of data will fall within 1 standard deviation from the mean</a:t>
            </a:r>
          </a:p>
          <a:p>
            <a:pPr lvl="1"/>
            <a:r>
              <a:rPr lang="en-GB" dirty="0"/>
              <a:t>95% within 2 standard deviations</a:t>
            </a:r>
          </a:p>
          <a:p>
            <a:pPr lvl="1"/>
            <a:r>
              <a:rPr lang="en-GB" dirty="0"/>
              <a:t>99.7% within 3 standard deviations</a:t>
            </a:r>
          </a:p>
          <a:p>
            <a:r>
              <a:rPr lang="en-GB" dirty="0"/>
              <a:t>A data values outside 3 standard deviations is extremely rare</a:t>
            </a:r>
          </a:p>
          <a:p>
            <a:endParaRPr lang="en-GB" dirty="0"/>
          </a:p>
        </p:txBody>
      </p:sp>
      <p:sp>
        <p:nvSpPr>
          <p:cNvPr id="4" name="Date Placeholder 3">
            <a:extLst>
              <a:ext uri="{FF2B5EF4-FFF2-40B4-BE49-F238E27FC236}">
                <a16:creationId xmlns:a16="http://schemas.microsoft.com/office/drawing/2014/main" id="{43131EB7-55CC-4286-81AB-0FE678B8F578}"/>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FD8576F4-C573-4291-BB20-B5A990FDAFBD}"/>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56BE555A-F200-4C9A-B0B9-62B0D403D622}"/>
              </a:ext>
            </a:extLst>
          </p:cNvPr>
          <p:cNvSpPr>
            <a:spLocks noGrp="1"/>
          </p:cNvSpPr>
          <p:nvPr>
            <p:ph type="sldNum" sz="quarter" idx="12"/>
          </p:nvPr>
        </p:nvSpPr>
        <p:spPr/>
        <p:txBody>
          <a:bodyPr/>
          <a:lstStyle/>
          <a:p>
            <a:fld id="{92ECAB66-D260-E648-9A87-3BCDF075D08B}" type="slidenum">
              <a:rPr lang="en-GB" smtClean="0"/>
              <a:t>49</a:t>
            </a:fld>
            <a:endParaRPr lang="en-GB"/>
          </a:p>
        </p:txBody>
      </p:sp>
      <p:pic>
        <p:nvPicPr>
          <p:cNvPr id="7170" name="Picture 2" descr="Image result for normal distribution">
            <a:extLst>
              <a:ext uri="{FF2B5EF4-FFF2-40B4-BE49-F238E27FC236}">
                <a16:creationId xmlns:a16="http://schemas.microsoft.com/office/drawing/2014/main" id="{798FC13F-499E-4AB2-9BE2-0C2CEB1B8D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6602" y="3284929"/>
            <a:ext cx="4735398" cy="3436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5085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4C5-00A3-4F23-AD24-5F169F212729}"/>
              </a:ext>
            </a:extLst>
          </p:cNvPr>
          <p:cNvSpPr>
            <a:spLocks noGrp="1"/>
          </p:cNvSpPr>
          <p:nvPr>
            <p:ph type="title"/>
          </p:nvPr>
        </p:nvSpPr>
        <p:spPr/>
        <p:txBody>
          <a:bodyPr/>
          <a:lstStyle/>
          <a:p>
            <a:r>
              <a:rPr lang="en-GB" dirty="0"/>
              <a:t>Let’s take a look at some Data</a:t>
            </a:r>
          </a:p>
        </p:txBody>
      </p:sp>
      <p:sp>
        <p:nvSpPr>
          <p:cNvPr id="3" name="Content Placeholder 2">
            <a:extLst>
              <a:ext uri="{FF2B5EF4-FFF2-40B4-BE49-F238E27FC236}">
                <a16:creationId xmlns:a16="http://schemas.microsoft.com/office/drawing/2014/main" id="{7EFEF786-A03C-46E7-920A-A742C06B0C01}"/>
              </a:ext>
            </a:extLst>
          </p:cNvPr>
          <p:cNvSpPr>
            <a:spLocks noGrp="1"/>
          </p:cNvSpPr>
          <p:nvPr>
            <p:ph idx="1"/>
          </p:nvPr>
        </p:nvSpPr>
        <p:spPr/>
        <p:txBody>
          <a:bodyPr>
            <a:normAutofit fontScale="92500" lnSpcReduction="10000"/>
          </a:bodyPr>
          <a:lstStyle/>
          <a:p>
            <a:r>
              <a:rPr lang="en-GB" dirty="0"/>
              <a:t>What can this data tell you?</a:t>
            </a:r>
          </a:p>
          <a:p>
            <a:pPr marL="0" indent="0">
              <a:buNone/>
            </a:pPr>
            <a:r>
              <a:rPr lang="en-GB" sz="2000" dirty="0"/>
              <a:t>79,77,80,79,76,76,0,61,74,82,81,36,82,67,71,77,59,70,54,81,80,83,79,78,61,72,76,82,83,79,80,82,77,49,81,80,35,76,83,78,83,68,76,65,81,80,83,72,83,45,81,79,66,40,81,77,74,0,78,0,73,75,73,83,68,72,83,75,78,71,72,61,74,81,77,51,78,82,82,79,75,82,78,81,80,80,80,79,82,83,80,80,81,80,81,80,81,71,81,76,73,78,61,76,81,77,74,75,78,81,74,80,80,82,78,75,77,75,81,77,79,69,83,80,61,80,81,81,59,76,75,83,82,79,78,0,82,70,81,73,77,49,41,71,82,0,75,75,75,51,83,82,80,76,77,81,78,82,82,77,80,75,70,78,78,83,72,77,74,82,80,57,76,76,82,83,82,75,80,82,83,68,81,77,81,82,83,80,83,80,79,80,64,63,77,0,63,45,81,78,75,80,80,78,79,69,78,78,80,81,82,69,83,60,81,76,82,79,64,50,79,80,72,67,79,81,81,78,78,77,83,79,73,83,65,72,82,73,80,83,63,81,82,41,71,82,76,82,79,82,59,76,80,64,76,78,82,76,56,75,79,80,81,78,80,77,39,0,75,80,18,80,72,79,57,59,73,78,66,77</a:t>
            </a:r>
          </a:p>
          <a:p>
            <a:r>
              <a:rPr lang="en-GB" sz="1800" dirty="0"/>
              <a:t>What is the lowest or maximum mark?</a:t>
            </a:r>
          </a:p>
          <a:p>
            <a:r>
              <a:rPr lang="en-GB" sz="1800" dirty="0"/>
              <a:t>What is the average mark?</a:t>
            </a:r>
          </a:p>
          <a:p>
            <a:r>
              <a:rPr lang="en-GB" sz="1800" dirty="0"/>
              <a:t>What is the spread of marks?</a:t>
            </a:r>
          </a:p>
          <a:p>
            <a:r>
              <a:rPr lang="en-GB" sz="1800" dirty="0"/>
              <a:t>What is the deviation from the average mark? </a:t>
            </a:r>
          </a:p>
          <a:p>
            <a:r>
              <a:rPr lang="en-GB" sz="1800" dirty="0"/>
              <a:t>How many students achieved an A (first class mark)?</a:t>
            </a:r>
          </a:p>
          <a:p>
            <a:endParaRPr lang="en-GB" sz="1800" dirty="0"/>
          </a:p>
        </p:txBody>
      </p:sp>
      <p:sp>
        <p:nvSpPr>
          <p:cNvPr id="4" name="Date Placeholder 3">
            <a:extLst>
              <a:ext uri="{FF2B5EF4-FFF2-40B4-BE49-F238E27FC236}">
                <a16:creationId xmlns:a16="http://schemas.microsoft.com/office/drawing/2014/main" id="{08D5F96C-0F06-4C3A-BC62-ED46C6CD5616}"/>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26CF55B9-85C2-4CF4-99BB-67C73E406F30}"/>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3228C1E-9DF1-4E4B-B7BA-4D1DA4E6358F}"/>
              </a:ext>
            </a:extLst>
          </p:cNvPr>
          <p:cNvSpPr>
            <a:spLocks noGrp="1"/>
          </p:cNvSpPr>
          <p:nvPr>
            <p:ph type="sldNum" sz="quarter" idx="12"/>
          </p:nvPr>
        </p:nvSpPr>
        <p:spPr/>
        <p:txBody>
          <a:bodyPr/>
          <a:lstStyle/>
          <a:p>
            <a:fld id="{92ECAB66-D260-E648-9A87-3BCDF075D08B}" type="slidenum">
              <a:rPr lang="en-GB" smtClean="0"/>
              <a:t>5</a:t>
            </a:fld>
            <a:endParaRPr lang="en-GB"/>
          </a:p>
        </p:txBody>
      </p:sp>
    </p:spTree>
    <p:extLst>
      <p:ext uri="{BB962C8B-B14F-4D97-AF65-F5344CB8AC3E}">
        <p14:creationId xmlns:p14="http://schemas.microsoft.com/office/powerpoint/2010/main" val="39712271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618D-2E3E-478B-9535-9A9E879B3652}"/>
              </a:ext>
            </a:extLst>
          </p:cNvPr>
          <p:cNvSpPr>
            <a:spLocks noGrp="1"/>
          </p:cNvSpPr>
          <p:nvPr>
            <p:ph type="title"/>
          </p:nvPr>
        </p:nvSpPr>
        <p:spPr/>
        <p:txBody>
          <a:bodyPr/>
          <a:lstStyle/>
          <a:p>
            <a:r>
              <a:rPr lang="en-GB" dirty="0"/>
              <a:t>Assessing the fit of the Mean (or other statistic) </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A37D447-3FA4-4F90-ACDD-AC9A67C51DB4}"/>
                  </a:ext>
                </a:extLst>
              </p:cNvPr>
              <p:cNvSpPr>
                <a:spLocks noGrp="1"/>
              </p:cNvSpPr>
              <p:nvPr>
                <p:ph idx="1"/>
              </p:nvPr>
            </p:nvSpPr>
            <p:spPr/>
            <p:txBody>
              <a:bodyPr/>
              <a:lstStyle/>
              <a:p>
                <a:r>
                  <a:rPr lang="en-GB" dirty="0"/>
                  <a:t>With any statistical model we have to assess the fit</a:t>
                </a:r>
              </a:p>
              <a:p>
                <a:r>
                  <a:rPr lang="en-GB" dirty="0"/>
                  <a:t>We need to be sure that our model closely represents the data</a:t>
                </a:r>
              </a:p>
              <a:p>
                <a:r>
                  <a:rPr lang="en-GB" dirty="0"/>
                  <a:t>If the mean is used as the model, how close are the data to the mean?</a:t>
                </a:r>
              </a:p>
              <a:p>
                <a:r>
                  <a:rPr lang="en-GB" dirty="0"/>
                  <a:t>Everything is statistics essentially boils down to one equation</a:t>
                </a:r>
              </a:p>
              <a:p>
                <a:pPr marL="0" indent="0">
                  <a:buNone/>
                </a:pPr>
                <a:endParaRPr lang="en-GB" dirty="0"/>
              </a:p>
              <a:p>
                <a:pPr marL="0" indent="0">
                  <a:buNone/>
                </a:pP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𝑜𝑢𝑡𝑐𝑜𝑚𝑒</m:t>
                          </m:r>
                        </m:e>
                        <m:sub>
                          <m:r>
                            <a:rPr lang="en-GB" i="1">
                              <a:latin typeface="Cambria Math" panose="02040503050406030204" pitchFamily="18" charset="0"/>
                            </a:rPr>
                            <m:t>𝑖</m:t>
                          </m:r>
                        </m:sub>
                      </m:sSub>
                      <m:r>
                        <a:rPr lang="en-GB" i="1">
                          <a:latin typeface="Cambria Math" panose="02040503050406030204" pitchFamily="18" charset="0"/>
                        </a:rPr>
                        <m:t>=</m:t>
                      </m:r>
                      <m:d>
                        <m:dPr>
                          <m:ctrlPr>
                            <a:rPr lang="en-GB" i="1">
                              <a:latin typeface="Cambria Math" panose="02040503050406030204" pitchFamily="18" charset="0"/>
                            </a:rPr>
                          </m:ctrlPr>
                        </m:dPr>
                        <m:e>
                          <m:r>
                            <a:rPr lang="en-GB" i="1">
                              <a:latin typeface="Cambria Math" panose="02040503050406030204" pitchFamily="18" charset="0"/>
                            </a:rPr>
                            <m:t>𝑚𝑜𝑑𝑒𝑙</m:t>
                          </m:r>
                        </m:e>
                      </m:d>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𝑒𝑟𝑟𝑜𝑟</m:t>
                          </m:r>
                        </m:e>
                        <m:sub>
                          <m:r>
                            <a:rPr lang="en-GB" i="1">
                              <a:latin typeface="Cambria Math" panose="02040503050406030204" pitchFamily="18" charset="0"/>
                            </a:rPr>
                            <m:t>𝑖</m:t>
                          </m:r>
                        </m:sub>
                      </m:sSub>
                    </m:oMath>
                  </m:oMathPara>
                </a14:m>
                <a:endParaRPr lang="en-GB" dirty="0"/>
              </a:p>
              <a:p>
                <a:endParaRPr lang="en-GB" dirty="0"/>
              </a:p>
              <a:p>
                <a:endParaRPr lang="en-GB" dirty="0"/>
              </a:p>
            </p:txBody>
          </p:sp>
        </mc:Choice>
        <mc:Fallback>
          <p:sp>
            <p:nvSpPr>
              <p:cNvPr id="3" name="Content Placeholder 2">
                <a:extLst>
                  <a:ext uri="{FF2B5EF4-FFF2-40B4-BE49-F238E27FC236}">
                    <a16:creationId xmlns:a16="http://schemas.microsoft.com/office/drawing/2014/main" id="{BA37D447-3FA4-4F90-ACDD-AC9A67C51DB4}"/>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80D2FA49-A5FF-4A1A-806E-3B0E3C27B19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2EF5A6D5-14B8-414F-9AE5-5A6C3CA16D85}"/>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D83E7209-E515-4F31-A815-F9C38C159494}"/>
              </a:ext>
            </a:extLst>
          </p:cNvPr>
          <p:cNvSpPr>
            <a:spLocks noGrp="1"/>
          </p:cNvSpPr>
          <p:nvPr>
            <p:ph type="sldNum" sz="quarter" idx="12"/>
          </p:nvPr>
        </p:nvSpPr>
        <p:spPr/>
        <p:txBody>
          <a:bodyPr/>
          <a:lstStyle/>
          <a:p>
            <a:fld id="{92ECAB66-D260-E648-9A87-3BCDF075D08B}" type="slidenum">
              <a:rPr lang="en-GB" smtClean="0"/>
              <a:t>50</a:t>
            </a:fld>
            <a:endParaRPr lang="en-GB"/>
          </a:p>
        </p:txBody>
      </p:sp>
    </p:spTree>
    <p:extLst>
      <p:ext uri="{BB962C8B-B14F-4D97-AF65-F5344CB8AC3E}">
        <p14:creationId xmlns:p14="http://schemas.microsoft.com/office/powerpoint/2010/main" val="17018759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5E99B-4DFC-4C2C-B407-64E804379273}"/>
              </a:ext>
            </a:extLst>
          </p:cNvPr>
          <p:cNvSpPr>
            <a:spLocks noGrp="1"/>
          </p:cNvSpPr>
          <p:nvPr>
            <p:ph type="title"/>
          </p:nvPr>
        </p:nvSpPr>
        <p:spPr/>
        <p:txBody>
          <a:bodyPr/>
          <a:lstStyle/>
          <a:p>
            <a:r>
              <a:rPr lang="en-GB" dirty="0"/>
              <a:t>The Standard Error</a:t>
            </a:r>
          </a:p>
        </p:txBody>
      </p:sp>
      <p:sp>
        <p:nvSpPr>
          <p:cNvPr id="3" name="Content Placeholder 2">
            <a:extLst>
              <a:ext uri="{FF2B5EF4-FFF2-40B4-BE49-F238E27FC236}">
                <a16:creationId xmlns:a16="http://schemas.microsoft.com/office/drawing/2014/main" id="{FC3AF85A-AD9D-4F00-867E-0C6F3D6D11AF}"/>
              </a:ext>
            </a:extLst>
          </p:cNvPr>
          <p:cNvSpPr>
            <a:spLocks noGrp="1"/>
          </p:cNvSpPr>
          <p:nvPr>
            <p:ph idx="1"/>
          </p:nvPr>
        </p:nvSpPr>
        <p:spPr/>
        <p:txBody>
          <a:bodyPr/>
          <a:lstStyle/>
          <a:p>
            <a:r>
              <a:rPr lang="en-GB" dirty="0"/>
              <a:t>When you are conducting research, you often only collect data of a small sample of the whole population.</a:t>
            </a:r>
          </a:p>
          <a:p>
            <a:r>
              <a:rPr lang="en-GB" dirty="0"/>
              <a:t>You are likely to end up with slightly different sets of values with slightly different means each time.</a:t>
            </a:r>
          </a:p>
          <a:p>
            <a:r>
              <a:rPr lang="en-GB" dirty="0"/>
              <a:t>If you take enough samples from a population, the means will be arranged into a distribution around the true population mean.</a:t>
            </a:r>
          </a:p>
          <a:p>
            <a:r>
              <a:rPr lang="en-GB" dirty="0"/>
              <a:t>The standard deviation of this distribution, i.e. the standard deviation of sample means, is called the standard error.</a:t>
            </a:r>
          </a:p>
          <a:p>
            <a:pPr lvl="1"/>
            <a:r>
              <a:rPr lang="en-GB" dirty="0"/>
              <a:t>The lower the standard error, the closer it represents the population mean</a:t>
            </a:r>
          </a:p>
        </p:txBody>
      </p:sp>
      <p:sp>
        <p:nvSpPr>
          <p:cNvPr id="4" name="Date Placeholder 3">
            <a:extLst>
              <a:ext uri="{FF2B5EF4-FFF2-40B4-BE49-F238E27FC236}">
                <a16:creationId xmlns:a16="http://schemas.microsoft.com/office/drawing/2014/main" id="{BF0E9DC0-73D1-4F02-B182-297CE4E4CDDA}"/>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03DE6F31-E403-4450-A1BE-5D7A1B7974F2}"/>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42CEF6BE-AF63-4EE7-8558-4E461FF9CCEC}"/>
              </a:ext>
            </a:extLst>
          </p:cNvPr>
          <p:cNvSpPr>
            <a:spLocks noGrp="1"/>
          </p:cNvSpPr>
          <p:nvPr>
            <p:ph type="sldNum" sz="quarter" idx="12"/>
          </p:nvPr>
        </p:nvSpPr>
        <p:spPr/>
        <p:txBody>
          <a:bodyPr/>
          <a:lstStyle/>
          <a:p>
            <a:fld id="{92ECAB66-D260-E648-9A87-3BCDF075D08B}" type="slidenum">
              <a:rPr lang="en-GB" smtClean="0"/>
              <a:t>51</a:t>
            </a:fld>
            <a:endParaRPr lang="en-GB"/>
          </a:p>
        </p:txBody>
      </p:sp>
    </p:spTree>
    <p:extLst>
      <p:ext uri="{BB962C8B-B14F-4D97-AF65-F5344CB8AC3E}">
        <p14:creationId xmlns:p14="http://schemas.microsoft.com/office/powerpoint/2010/main" val="23739908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B76A2-38E0-479A-8782-AA880B3DFB4F}"/>
              </a:ext>
            </a:extLst>
          </p:cNvPr>
          <p:cNvSpPr>
            <a:spLocks noGrp="1"/>
          </p:cNvSpPr>
          <p:nvPr>
            <p:ph type="title"/>
          </p:nvPr>
        </p:nvSpPr>
        <p:spPr/>
        <p:txBody>
          <a:bodyPr/>
          <a:lstStyle/>
          <a:p>
            <a:r>
              <a:rPr lang="en-GB" dirty="0"/>
              <a:t>Calculating the Standard Error</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FC4E526-0C75-4505-8D83-270E3BA7021A}"/>
                  </a:ext>
                </a:extLst>
              </p:cNvPr>
              <p:cNvSpPr>
                <a:spLocks noGrp="1"/>
              </p:cNvSpPr>
              <p:nvPr>
                <p:ph idx="1"/>
              </p:nvPr>
            </p:nvSpPr>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GB" sz="4800" b="0" i="1" smtClean="0">
                          <a:latin typeface="Cambria Math" panose="02040503050406030204" pitchFamily="18" charset="0"/>
                        </a:rPr>
                        <m:t>𝑆𝐸</m:t>
                      </m:r>
                      <m:r>
                        <a:rPr lang="en-GB" sz="4800" b="0" i="1" smtClean="0">
                          <a:latin typeface="Cambria Math" panose="02040503050406030204" pitchFamily="18" charset="0"/>
                        </a:rPr>
                        <m:t>= </m:t>
                      </m:r>
                      <m:f>
                        <m:fPr>
                          <m:ctrlPr>
                            <a:rPr lang="en-GB" sz="4800" b="0" i="1" smtClean="0">
                              <a:latin typeface="Cambria Math" panose="02040503050406030204" pitchFamily="18" charset="0"/>
                            </a:rPr>
                          </m:ctrlPr>
                        </m:fPr>
                        <m:num>
                          <m:r>
                            <a:rPr lang="en-GB" sz="4800" b="0" i="1" smtClean="0">
                              <a:latin typeface="Cambria Math" panose="02040503050406030204" pitchFamily="18" charset="0"/>
                              <a:ea typeface="Cambria Math" panose="02040503050406030204" pitchFamily="18" charset="0"/>
                            </a:rPr>
                            <m:t>𝜎</m:t>
                          </m:r>
                        </m:num>
                        <m:den>
                          <m:rad>
                            <m:radPr>
                              <m:degHide m:val="on"/>
                              <m:ctrlPr>
                                <a:rPr lang="en-GB" sz="4800" b="0" i="1" smtClean="0">
                                  <a:latin typeface="Cambria Math" panose="02040503050406030204" pitchFamily="18" charset="0"/>
                                </a:rPr>
                              </m:ctrlPr>
                            </m:radPr>
                            <m:deg/>
                            <m:e>
                              <m:r>
                                <a:rPr lang="en-GB" sz="4800" b="0" i="1" smtClean="0">
                                  <a:latin typeface="Cambria Math" panose="02040503050406030204" pitchFamily="18" charset="0"/>
                                </a:rPr>
                                <m:t>𝑛</m:t>
                              </m:r>
                            </m:e>
                          </m:rad>
                        </m:den>
                      </m:f>
                    </m:oMath>
                  </m:oMathPara>
                </a14:m>
                <a:endParaRPr lang="en-GB" sz="4800" dirty="0"/>
              </a:p>
            </p:txBody>
          </p:sp>
        </mc:Choice>
        <mc:Fallback>
          <p:sp>
            <p:nvSpPr>
              <p:cNvPr id="3" name="Content Placeholder 2">
                <a:extLst>
                  <a:ext uri="{FF2B5EF4-FFF2-40B4-BE49-F238E27FC236}">
                    <a16:creationId xmlns:a16="http://schemas.microsoft.com/office/drawing/2014/main" id="{4FC4E526-0C75-4505-8D83-270E3BA7021A}"/>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BEE9EAE0-55C1-43D8-9993-663C45EB862A}"/>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E541942D-7A43-4D86-BEE6-BF7D3B8B4719}"/>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6E408547-09A2-4503-B95A-7DA9C830C7AE}"/>
              </a:ext>
            </a:extLst>
          </p:cNvPr>
          <p:cNvSpPr>
            <a:spLocks noGrp="1"/>
          </p:cNvSpPr>
          <p:nvPr>
            <p:ph type="sldNum" sz="quarter" idx="12"/>
          </p:nvPr>
        </p:nvSpPr>
        <p:spPr/>
        <p:txBody>
          <a:bodyPr/>
          <a:lstStyle/>
          <a:p>
            <a:fld id="{92ECAB66-D260-E648-9A87-3BCDF075D08B}" type="slidenum">
              <a:rPr lang="en-GB" smtClean="0"/>
              <a:t>52</a:t>
            </a:fld>
            <a:endParaRPr lang="en-GB"/>
          </a:p>
        </p:txBody>
      </p:sp>
      <p:sp>
        <p:nvSpPr>
          <p:cNvPr id="7" name="TextBox 6">
            <a:extLst>
              <a:ext uri="{FF2B5EF4-FFF2-40B4-BE49-F238E27FC236}">
                <a16:creationId xmlns:a16="http://schemas.microsoft.com/office/drawing/2014/main" id="{1E876C28-8F6F-49C3-9D09-F39936992465}"/>
              </a:ext>
            </a:extLst>
          </p:cNvPr>
          <p:cNvSpPr txBox="1"/>
          <p:nvPr/>
        </p:nvSpPr>
        <p:spPr>
          <a:xfrm>
            <a:off x="514695" y="3655243"/>
            <a:ext cx="6133410" cy="1477328"/>
          </a:xfrm>
          <a:prstGeom prst="rect">
            <a:avLst/>
          </a:prstGeom>
          <a:noFill/>
        </p:spPr>
        <p:txBody>
          <a:bodyPr wrap="none" rtlCol="0">
            <a:spAutoFit/>
          </a:bodyPr>
          <a:lstStyle/>
          <a:p>
            <a:r>
              <a:rPr lang="en-GB" dirty="0"/>
              <a:t>Mean:			4.00	6.50	4.83	4.78</a:t>
            </a:r>
          </a:p>
          <a:p>
            <a:r>
              <a:rPr lang="en-GB" dirty="0"/>
              <a:t>Std dev, s:		4.36	1.97	2.62	2.96</a:t>
            </a:r>
          </a:p>
          <a:p>
            <a:r>
              <a:rPr lang="en-GB" dirty="0"/>
              <a:t>Sample size, n:		3	6	12	18</a:t>
            </a:r>
          </a:p>
          <a:p>
            <a:r>
              <a:rPr lang="en-GB" dirty="0"/>
              <a:t>sqrt(n):			1.73	2.45	3.46	4.24</a:t>
            </a:r>
          </a:p>
          <a:p>
            <a:r>
              <a:rPr lang="en-GB" dirty="0"/>
              <a:t>Standard error, s/sqrt(n):	2.52	0.81	0.76	0.70</a:t>
            </a:r>
          </a:p>
        </p:txBody>
      </p:sp>
      <p:graphicFrame>
        <p:nvGraphicFramePr>
          <p:cNvPr id="12" name="Table 11">
            <a:extLst>
              <a:ext uri="{FF2B5EF4-FFF2-40B4-BE49-F238E27FC236}">
                <a16:creationId xmlns:a16="http://schemas.microsoft.com/office/drawing/2014/main" id="{2142B6A7-DDC4-457A-A540-DECE0989941F}"/>
              </a:ext>
            </a:extLst>
          </p:cNvPr>
          <p:cNvGraphicFramePr>
            <a:graphicFrameLocks noGrp="1"/>
          </p:cNvGraphicFramePr>
          <p:nvPr>
            <p:extLst>
              <p:ext uri="{D42A27DB-BD31-4B8C-83A1-F6EECF244321}">
                <p14:modId xmlns:p14="http://schemas.microsoft.com/office/powerpoint/2010/main" val="3322588871"/>
              </p:ext>
            </p:extLst>
          </p:nvPr>
        </p:nvGraphicFramePr>
        <p:xfrm>
          <a:off x="1271833" y="5354003"/>
          <a:ext cx="10515600" cy="822960"/>
        </p:xfrm>
        <a:graphic>
          <a:graphicData uri="http://schemas.openxmlformats.org/drawingml/2006/table">
            <a:tbl>
              <a:tblPr/>
              <a:tblGrid>
                <a:gridCol w="10515600">
                  <a:extLst>
                    <a:ext uri="{9D8B030D-6E8A-4147-A177-3AD203B41FA5}">
                      <a16:colId xmlns:a16="http://schemas.microsoft.com/office/drawing/2014/main" val="332480133"/>
                    </a:ext>
                  </a:extLst>
                </a:gridCol>
              </a:tblGrid>
              <a:tr h="0">
                <a:tc>
                  <a:txBody>
                    <a:bodyPr/>
                    <a:lstStyle/>
                    <a:p>
                      <a:r>
                        <a:rPr lang="en-GB" dirty="0">
                          <a:effectLst/>
                        </a:rPr>
                        <a:t>An approximation of confidence intervals can be made using the mean +/- standard errors. Thus, in the above example, in Sample 4 there is a 95% chance that the population mean is within +/- 1.4 (=2*0.70) of the mean (4.78).</a:t>
                      </a:r>
                    </a:p>
                  </a:txBody>
                  <a:tcPr marL="0" marR="0" marT="0" marB="0" anchor="ctr">
                    <a:lnL>
                      <a:noFill/>
                    </a:lnL>
                    <a:lnR>
                      <a:noFill/>
                    </a:lnR>
                    <a:lnT>
                      <a:noFill/>
                    </a:lnT>
                    <a:lnB>
                      <a:noFill/>
                    </a:lnB>
                  </a:tcPr>
                </a:tc>
                <a:extLst>
                  <a:ext uri="{0D108BD9-81ED-4DB2-BD59-A6C34878D82A}">
                    <a16:rowId xmlns:a16="http://schemas.microsoft.com/office/drawing/2014/main" val="3910489585"/>
                  </a:ext>
                </a:extLst>
              </a:tr>
            </a:tbl>
          </a:graphicData>
        </a:graphic>
      </p:graphicFrame>
      <p:sp>
        <p:nvSpPr>
          <p:cNvPr id="13" name="Rectangle 3">
            <a:extLst>
              <a:ext uri="{FF2B5EF4-FFF2-40B4-BE49-F238E27FC236}">
                <a16:creationId xmlns:a16="http://schemas.microsoft.com/office/drawing/2014/main" id="{8EBD8B3E-E540-4BF6-89F8-F7E2C7D9DBF3}"/>
              </a:ext>
            </a:extLst>
          </p:cNvPr>
          <p:cNvSpPr>
            <a:spLocks noChangeArrowheads="1"/>
          </p:cNvSpPr>
          <p:nvPr/>
        </p:nvSpPr>
        <p:spPr bwMode="auto">
          <a:xfrm>
            <a:off x="1271833" y="53535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GB"/>
          </a:p>
        </p:txBody>
      </p:sp>
    </p:spTree>
    <p:extLst>
      <p:ext uri="{BB962C8B-B14F-4D97-AF65-F5344CB8AC3E}">
        <p14:creationId xmlns:p14="http://schemas.microsoft.com/office/powerpoint/2010/main" val="17720455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A0ACA-E30A-4986-A348-0C786AF309FB}"/>
              </a:ext>
            </a:extLst>
          </p:cNvPr>
          <p:cNvSpPr>
            <a:spLocks noGrp="1"/>
          </p:cNvSpPr>
          <p:nvPr>
            <p:ph type="title"/>
          </p:nvPr>
        </p:nvSpPr>
        <p:spPr/>
        <p:txBody>
          <a:bodyPr/>
          <a:lstStyle/>
          <a:p>
            <a:r>
              <a:rPr lang="en-GB" dirty="0"/>
              <a:t>Learning Outcomes</a:t>
            </a:r>
          </a:p>
        </p:txBody>
      </p:sp>
      <p:sp>
        <p:nvSpPr>
          <p:cNvPr id="3" name="Content Placeholder 2">
            <a:extLst>
              <a:ext uri="{FF2B5EF4-FFF2-40B4-BE49-F238E27FC236}">
                <a16:creationId xmlns:a16="http://schemas.microsoft.com/office/drawing/2014/main" id="{7125C1C1-2310-463C-994C-625C0DF950A5}"/>
              </a:ext>
            </a:extLst>
          </p:cNvPr>
          <p:cNvSpPr>
            <a:spLocks noGrp="1"/>
          </p:cNvSpPr>
          <p:nvPr>
            <p:ph idx="1"/>
          </p:nvPr>
        </p:nvSpPr>
        <p:spPr/>
        <p:txBody>
          <a:bodyPr/>
          <a:lstStyle/>
          <a:p>
            <a:pPr marL="0" indent="0">
              <a:buNone/>
            </a:pPr>
            <a:r>
              <a:rPr lang="en-US" dirty="0"/>
              <a:t>After this lectures, students should be able to </a:t>
            </a:r>
            <a:endParaRPr lang="en-GB" dirty="0"/>
          </a:p>
          <a:p>
            <a:pPr lvl="0"/>
            <a:r>
              <a:rPr lang="en-US" dirty="0"/>
              <a:t>Compute the mean, standard deviation, standard error, the median and the mode of a collection of real numbers. </a:t>
            </a:r>
            <a:endParaRPr lang="en-GB" dirty="0"/>
          </a:p>
          <a:p>
            <a:pPr lvl="0"/>
            <a:r>
              <a:rPr lang="en-US" dirty="0"/>
              <a:t>Know when each are appropriate to used.</a:t>
            </a:r>
            <a:endParaRPr lang="en-GB" dirty="0"/>
          </a:p>
        </p:txBody>
      </p:sp>
      <p:sp>
        <p:nvSpPr>
          <p:cNvPr id="4" name="Date Placeholder 3">
            <a:extLst>
              <a:ext uri="{FF2B5EF4-FFF2-40B4-BE49-F238E27FC236}">
                <a16:creationId xmlns:a16="http://schemas.microsoft.com/office/drawing/2014/main" id="{138BC279-3210-46E0-ADE4-5ACD458E16DF}"/>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38868B8C-6555-4FA6-A352-6C13B9966957}"/>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9FAE9037-014F-448F-ABA2-E7D27DE677AC}"/>
              </a:ext>
            </a:extLst>
          </p:cNvPr>
          <p:cNvSpPr>
            <a:spLocks noGrp="1"/>
          </p:cNvSpPr>
          <p:nvPr>
            <p:ph type="sldNum" sz="quarter" idx="12"/>
          </p:nvPr>
        </p:nvSpPr>
        <p:spPr/>
        <p:txBody>
          <a:bodyPr/>
          <a:lstStyle/>
          <a:p>
            <a:fld id="{92ECAB66-D260-E648-9A87-3BCDF075D08B}" type="slidenum">
              <a:rPr lang="en-GB" smtClean="0"/>
              <a:t>53</a:t>
            </a:fld>
            <a:endParaRPr lang="en-GB"/>
          </a:p>
        </p:txBody>
      </p:sp>
    </p:spTree>
    <p:extLst>
      <p:ext uri="{BB962C8B-B14F-4D97-AF65-F5344CB8AC3E}">
        <p14:creationId xmlns:p14="http://schemas.microsoft.com/office/powerpoint/2010/main" val="36998856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34689-9EB7-482F-829F-98F12450DD74}"/>
              </a:ext>
            </a:extLst>
          </p:cNvPr>
          <p:cNvSpPr>
            <a:spLocks noGrp="1"/>
          </p:cNvSpPr>
          <p:nvPr>
            <p:ph type="title"/>
          </p:nvPr>
        </p:nvSpPr>
        <p:spPr/>
        <p:txBody>
          <a:bodyPr/>
          <a:lstStyle/>
          <a:p>
            <a:r>
              <a:rPr lang="en-GB" dirty="0"/>
              <a:t>Take Away</a:t>
            </a:r>
          </a:p>
        </p:txBody>
      </p:sp>
      <p:sp>
        <p:nvSpPr>
          <p:cNvPr id="3" name="Content Placeholder 2">
            <a:extLst>
              <a:ext uri="{FF2B5EF4-FFF2-40B4-BE49-F238E27FC236}">
                <a16:creationId xmlns:a16="http://schemas.microsoft.com/office/drawing/2014/main" id="{CB594A21-3EBA-4EAC-93C7-F74D1B6C86ED}"/>
              </a:ext>
            </a:extLst>
          </p:cNvPr>
          <p:cNvSpPr>
            <a:spLocks noGrp="1"/>
          </p:cNvSpPr>
          <p:nvPr>
            <p:ph idx="1"/>
          </p:nvPr>
        </p:nvSpPr>
        <p:spPr/>
        <p:txBody>
          <a:bodyPr/>
          <a:lstStyle/>
          <a:p>
            <a:pPr lvl="0"/>
            <a:r>
              <a:rPr lang="en-US" dirty="0"/>
              <a:t>A collection of numerical data can be summarized in various ways, which reveal different aspects of the data. </a:t>
            </a:r>
            <a:endParaRPr lang="en-GB" dirty="0"/>
          </a:p>
          <a:p>
            <a:r>
              <a:rPr lang="en-US" dirty="0"/>
              <a:t>In different situations, different quantities are appropriate</a:t>
            </a:r>
            <a:endParaRPr lang="en-GB" dirty="0"/>
          </a:p>
        </p:txBody>
      </p:sp>
      <p:sp>
        <p:nvSpPr>
          <p:cNvPr id="4" name="Date Placeholder 3">
            <a:extLst>
              <a:ext uri="{FF2B5EF4-FFF2-40B4-BE49-F238E27FC236}">
                <a16:creationId xmlns:a16="http://schemas.microsoft.com/office/drawing/2014/main" id="{C64E22F8-8FEC-474B-81A5-AD9C789E61FC}"/>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91FC5B89-14DC-4D61-BA42-CA7B07EEEDDE}"/>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A0AEEF50-5A32-4305-87CD-FBE0859DDBDE}"/>
              </a:ext>
            </a:extLst>
          </p:cNvPr>
          <p:cNvSpPr>
            <a:spLocks noGrp="1"/>
          </p:cNvSpPr>
          <p:nvPr>
            <p:ph type="sldNum" sz="quarter" idx="12"/>
          </p:nvPr>
        </p:nvSpPr>
        <p:spPr/>
        <p:txBody>
          <a:bodyPr/>
          <a:lstStyle/>
          <a:p>
            <a:fld id="{92ECAB66-D260-E648-9A87-3BCDF075D08B}" type="slidenum">
              <a:rPr lang="en-GB" smtClean="0"/>
              <a:t>54</a:t>
            </a:fld>
            <a:endParaRPr lang="en-GB"/>
          </a:p>
        </p:txBody>
      </p:sp>
    </p:spTree>
    <p:extLst>
      <p:ext uri="{BB962C8B-B14F-4D97-AF65-F5344CB8AC3E}">
        <p14:creationId xmlns:p14="http://schemas.microsoft.com/office/powerpoint/2010/main" val="42880185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AF9C2-6C89-4956-B739-1ED50D42E293}"/>
              </a:ext>
            </a:extLst>
          </p:cNvPr>
          <p:cNvSpPr>
            <a:spLocks noGrp="1"/>
          </p:cNvSpPr>
          <p:nvPr>
            <p:ph type="title"/>
          </p:nvPr>
        </p:nvSpPr>
        <p:spPr/>
        <p:txBody>
          <a:bodyPr/>
          <a:lstStyle/>
          <a:p>
            <a:r>
              <a:rPr lang="en-GB" dirty="0"/>
              <a:t>Summary</a:t>
            </a:r>
          </a:p>
        </p:txBody>
      </p:sp>
      <p:sp>
        <p:nvSpPr>
          <p:cNvPr id="3" name="Content Placeholder 2">
            <a:extLst>
              <a:ext uri="{FF2B5EF4-FFF2-40B4-BE49-F238E27FC236}">
                <a16:creationId xmlns:a16="http://schemas.microsoft.com/office/drawing/2014/main" id="{63244699-B124-4E35-9C94-5034159592FD}"/>
              </a:ext>
            </a:extLst>
          </p:cNvPr>
          <p:cNvSpPr>
            <a:spLocks noGrp="1"/>
          </p:cNvSpPr>
          <p:nvPr>
            <p:ph idx="1"/>
          </p:nvPr>
        </p:nvSpPr>
        <p:spPr/>
        <p:txBody>
          <a:bodyPr/>
          <a:lstStyle/>
          <a:p>
            <a:r>
              <a:rPr lang="en-GB" dirty="0"/>
              <a:t>Next, </a:t>
            </a:r>
          </a:p>
          <a:p>
            <a:pPr lvl="1"/>
            <a:r>
              <a:rPr lang="en-GB" dirty="0"/>
              <a:t>Geometric Mean</a:t>
            </a:r>
          </a:p>
          <a:p>
            <a:pPr lvl="1"/>
            <a:r>
              <a:rPr lang="en-GB" dirty="0"/>
              <a:t>Linear Models</a:t>
            </a:r>
          </a:p>
          <a:p>
            <a:pPr lvl="1"/>
            <a:r>
              <a:rPr lang="en-GB" dirty="0"/>
              <a:t>Exploring Data with Graphs</a:t>
            </a:r>
          </a:p>
          <a:p>
            <a:pPr lvl="1"/>
            <a:endParaRPr lang="en-GB" dirty="0"/>
          </a:p>
        </p:txBody>
      </p:sp>
      <p:sp>
        <p:nvSpPr>
          <p:cNvPr id="4" name="Date Placeholder 3">
            <a:extLst>
              <a:ext uri="{FF2B5EF4-FFF2-40B4-BE49-F238E27FC236}">
                <a16:creationId xmlns:a16="http://schemas.microsoft.com/office/drawing/2014/main" id="{91432D01-616B-418E-AF18-FAD54C7D7890}"/>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D5138D05-38ED-4B57-A252-694C090240C7}"/>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6234EA89-92C2-47FD-878B-18D4B94A53B7}"/>
              </a:ext>
            </a:extLst>
          </p:cNvPr>
          <p:cNvSpPr>
            <a:spLocks noGrp="1"/>
          </p:cNvSpPr>
          <p:nvPr>
            <p:ph type="sldNum" sz="quarter" idx="12"/>
          </p:nvPr>
        </p:nvSpPr>
        <p:spPr/>
        <p:txBody>
          <a:bodyPr/>
          <a:lstStyle/>
          <a:p>
            <a:fld id="{92ECAB66-D260-E648-9A87-3BCDF075D08B}" type="slidenum">
              <a:rPr lang="en-GB" smtClean="0"/>
              <a:t>55</a:t>
            </a:fld>
            <a:endParaRPr lang="en-GB"/>
          </a:p>
        </p:txBody>
      </p:sp>
    </p:spTree>
    <p:extLst>
      <p:ext uri="{BB962C8B-B14F-4D97-AF65-F5344CB8AC3E}">
        <p14:creationId xmlns:p14="http://schemas.microsoft.com/office/powerpoint/2010/main" val="2284935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D2551-1247-4006-8128-84B89F95F273}"/>
              </a:ext>
            </a:extLst>
          </p:cNvPr>
          <p:cNvSpPr>
            <a:spLocks noGrp="1"/>
          </p:cNvSpPr>
          <p:nvPr>
            <p:ph type="title"/>
          </p:nvPr>
        </p:nvSpPr>
        <p:spPr/>
        <p:txBody>
          <a:bodyPr/>
          <a:lstStyle/>
          <a:p>
            <a:r>
              <a:rPr lang="en-GB" dirty="0"/>
              <a:t>Before we begin…</a:t>
            </a:r>
          </a:p>
        </p:txBody>
      </p:sp>
      <p:sp>
        <p:nvSpPr>
          <p:cNvPr id="3" name="Content Placeholder 2">
            <a:extLst>
              <a:ext uri="{FF2B5EF4-FFF2-40B4-BE49-F238E27FC236}">
                <a16:creationId xmlns:a16="http://schemas.microsoft.com/office/drawing/2014/main" id="{3A299075-2F96-4900-B3BA-7AFB3EC14F39}"/>
              </a:ext>
            </a:extLst>
          </p:cNvPr>
          <p:cNvSpPr>
            <a:spLocks noGrp="1"/>
          </p:cNvSpPr>
          <p:nvPr>
            <p:ph idx="1"/>
          </p:nvPr>
        </p:nvSpPr>
        <p:spPr/>
        <p:txBody>
          <a:bodyPr>
            <a:normAutofit lnSpcReduction="10000"/>
          </a:bodyPr>
          <a:lstStyle/>
          <a:p>
            <a:r>
              <a:rPr lang="en-GB" dirty="0"/>
              <a:t>Data Wrangling (munging) </a:t>
            </a:r>
          </a:p>
          <a:p>
            <a:pPr lvl="1"/>
            <a:r>
              <a:rPr lang="en-GB" dirty="0"/>
              <a:t>the process of transforming and mapping data from one "raw" data form into another format with the intent of making it more appropriate and valuable</a:t>
            </a:r>
          </a:p>
          <a:p>
            <a:pPr lvl="2"/>
            <a:r>
              <a:rPr lang="en-GB" dirty="0"/>
              <a:t>I scaled the data</a:t>
            </a:r>
          </a:p>
          <a:p>
            <a:r>
              <a:rPr lang="en-GB" dirty="0"/>
              <a:t>Data Cleaning</a:t>
            </a:r>
          </a:p>
          <a:p>
            <a:pPr lvl="1"/>
            <a:r>
              <a:rPr lang="en-GB" dirty="0"/>
              <a:t>the process of detecting and correcting (or removing) corrupt or inaccurate records from the data</a:t>
            </a:r>
          </a:p>
          <a:p>
            <a:pPr lvl="1"/>
            <a:r>
              <a:rPr lang="en-GB" dirty="0"/>
              <a:t>let’s remove the outliers (those that did not submit at all)</a:t>
            </a:r>
          </a:p>
          <a:p>
            <a:pPr lvl="2"/>
            <a:r>
              <a:rPr lang="en-GB" dirty="0"/>
              <a:t>Could be that the student transferred to another University (not sure why they would do that)</a:t>
            </a:r>
          </a:p>
          <a:p>
            <a:pPr lvl="2"/>
            <a:r>
              <a:rPr lang="en-GB" dirty="0"/>
              <a:t>We have accounts in BB that wouldn’t submit, i.e. Myself and Gareth, but also program leaders, external examiners, etc.  So fair to say they should not be included in the statistics </a:t>
            </a:r>
          </a:p>
        </p:txBody>
      </p:sp>
      <p:sp>
        <p:nvSpPr>
          <p:cNvPr id="4" name="Date Placeholder 3">
            <a:extLst>
              <a:ext uri="{FF2B5EF4-FFF2-40B4-BE49-F238E27FC236}">
                <a16:creationId xmlns:a16="http://schemas.microsoft.com/office/drawing/2014/main" id="{1EC10EE2-06FE-4851-A688-87A400270C55}"/>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317E1E7-F609-483E-8F3E-23A5CDCD5A1D}"/>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B3CDE94C-220E-4330-AC8C-6996E8221B9F}"/>
              </a:ext>
            </a:extLst>
          </p:cNvPr>
          <p:cNvSpPr>
            <a:spLocks noGrp="1"/>
          </p:cNvSpPr>
          <p:nvPr>
            <p:ph type="sldNum" sz="quarter" idx="12"/>
          </p:nvPr>
        </p:nvSpPr>
        <p:spPr/>
        <p:txBody>
          <a:bodyPr/>
          <a:lstStyle/>
          <a:p>
            <a:fld id="{92ECAB66-D260-E648-9A87-3BCDF075D08B}" type="slidenum">
              <a:rPr lang="en-GB" smtClean="0"/>
              <a:pPr/>
              <a:t>6</a:t>
            </a:fld>
            <a:endParaRPr lang="en-GB"/>
          </a:p>
        </p:txBody>
      </p:sp>
    </p:spTree>
    <p:extLst>
      <p:ext uri="{BB962C8B-B14F-4D97-AF65-F5344CB8AC3E}">
        <p14:creationId xmlns:p14="http://schemas.microsoft.com/office/powerpoint/2010/main" val="3071872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D2551-1247-4006-8128-84B89F95F273}"/>
              </a:ext>
            </a:extLst>
          </p:cNvPr>
          <p:cNvSpPr>
            <a:spLocks noGrp="1"/>
          </p:cNvSpPr>
          <p:nvPr>
            <p:ph type="title"/>
          </p:nvPr>
        </p:nvSpPr>
        <p:spPr/>
        <p:txBody>
          <a:bodyPr/>
          <a:lstStyle/>
          <a:p>
            <a:r>
              <a:rPr lang="en-GB" dirty="0"/>
              <a:t>Let’s assume you got 91%</a:t>
            </a:r>
          </a:p>
        </p:txBody>
      </p:sp>
      <p:sp>
        <p:nvSpPr>
          <p:cNvPr id="3" name="Content Placeholder 2">
            <a:extLst>
              <a:ext uri="{FF2B5EF4-FFF2-40B4-BE49-F238E27FC236}">
                <a16:creationId xmlns:a16="http://schemas.microsoft.com/office/drawing/2014/main" id="{3A299075-2F96-4900-B3BA-7AFB3EC14F39}"/>
              </a:ext>
            </a:extLst>
          </p:cNvPr>
          <p:cNvSpPr>
            <a:spLocks noGrp="1"/>
          </p:cNvSpPr>
          <p:nvPr>
            <p:ph idx="1"/>
          </p:nvPr>
        </p:nvSpPr>
        <p:spPr/>
        <p:txBody>
          <a:bodyPr>
            <a:normAutofit/>
          </a:bodyPr>
          <a:lstStyle/>
          <a:p>
            <a:r>
              <a:rPr lang="en-GB" sz="2400" dirty="0"/>
              <a:t>Feeling pretty proud of yourself?</a:t>
            </a:r>
          </a:p>
          <a:p>
            <a:r>
              <a:rPr lang="en-GB" sz="2400" dirty="0"/>
              <a:t>Really?</a:t>
            </a:r>
          </a:p>
          <a:p>
            <a:endParaRPr lang="en-GB" sz="2400" dirty="0"/>
          </a:p>
          <a:p>
            <a:r>
              <a:rPr lang="en-GB" sz="2400" dirty="0"/>
              <a:t>We will look at the three common measures of central tendency and compare the score of 91% with the average</a:t>
            </a:r>
          </a:p>
          <a:p>
            <a:pPr lvl="1"/>
            <a:r>
              <a:rPr lang="en-GB" sz="2000" dirty="0"/>
              <a:t>Before we do this we will have a quick recap on how to calculate the average</a:t>
            </a:r>
          </a:p>
        </p:txBody>
      </p:sp>
      <p:sp>
        <p:nvSpPr>
          <p:cNvPr id="4" name="Date Placeholder 3">
            <a:extLst>
              <a:ext uri="{FF2B5EF4-FFF2-40B4-BE49-F238E27FC236}">
                <a16:creationId xmlns:a16="http://schemas.microsoft.com/office/drawing/2014/main" id="{1EC10EE2-06FE-4851-A688-87A400270C55}"/>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317E1E7-F609-483E-8F3E-23A5CDCD5A1D}"/>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B3CDE94C-220E-4330-AC8C-6996E8221B9F}"/>
              </a:ext>
            </a:extLst>
          </p:cNvPr>
          <p:cNvSpPr>
            <a:spLocks noGrp="1"/>
          </p:cNvSpPr>
          <p:nvPr>
            <p:ph type="sldNum" sz="quarter" idx="12"/>
          </p:nvPr>
        </p:nvSpPr>
        <p:spPr/>
        <p:txBody>
          <a:bodyPr/>
          <a:lstStyle/>
          <a:p>
            <a:fld id="{92ECAB66-D260-E648-9A87-3BCDF075D08B}" type="slidenum">
              <a:rPr lang="en-GB" smtClean="0"/>
              <a:t>7</a:t>
            </a:fld>
            <a:endParaRPr lang="en-GB"/>
          </a:p>
        </p:txBody>
      </p:sp>
    </p:spTree>
    <p:extLst>
      <p:ext uri="{BB962C8B-B14F-4D97-AF65-F5344CB8AC3E}">
        <p14:creationId xmlns:p14="http://schemas.microsoft.com/office/powerpoint/2010/main" val="3509522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Mode</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pPr marL="0" indent="0" algn="ctr">
              <a:buNone/>
            </a:pPr>
            <a:r>
              <a:rPr lang="en-GB" dirty="0"/>
              <a:t>[39, 23, 3, 23, 7, 56, 29, 13, 20, 14, 40, 23, 12, 5, 23]</a:t>
            </a:r>
          </a:p>
          <a:p>
            <a:pPr marL="0" indent="0" algn="ctr">
              <a:buNone/>
            </a:pPr>
            <a:endParaRPr lang="en-GB" dirty="0"/>
          </a:p>
          <a:p>
            <a:pPr marL="0" indent="0" algn="ctr">
              <a:buNone/>
            </a:pPr>
            <a:r>
              <a:rPr lang="en-GB" dirty="0"/>
              <a:t>Given the data set, what is the mode?</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8</a:t>
            </a:fld>
            <a:endParaRPr lang="en-GB"/>
          </a:p>
        </p:txBody>
      </p:sp>
    </p:spTree>
    <p:extLst>
      <p:ext uri="{BB962C8B-B14F-4D97-AF65-F5344CB8AC3E}">
        <p14:creationId xmlns:p14="http://schemas.microsoft.com/office/powerpoint/2010/main" val="3147073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1A33-CFF2-4819-8D8E-5B61E2E1E907}"/>
              </a:ext>
            </a:extLst>
          </p:cNvPr>
          <p:cNvSpPr>
            <a:spLocks noGrp="1"/>
          </p:cNvSpPr>
          <p:nvPr>
            <p:ph type="title"/>
          </p:nvPr>
        </p:nvSpPr>
        <p:spPr/>
        <p:txBody>
          <a:bodyPr/>
          <a:lstStyle/>
          <a:p>
            <a:r>
              <a:rPr lang="en-GB" dirty="0"/>
              <a:t>The Mode</a:t>
            </a:r>
          </a:p>
        </p:txBody>
      </p:sp>
      <p:sp>
        <p:nvSpPr>
          <p:cNvPr id="3" name="Content Placeholder 2">
            <a:extLst>
              <a:ext uri="{FF2B5EF4-FFF2-40B4-BE49-F238E27FC236}">
                <a16:creationId xmlns:a16="http://schemas.microsoft.com/office/drawing/2014/main" id="{6168101B-88ED-4B88-86D7-6A8BA0AFE023}"/>
              </a:ext>
            </a:extLst>
          </p:cNvPr>
          <p:cNvSpPr>
            <a:spLocks noGrp="1"/>
          </p:cNvSpPr>
          <p:nvPr>
            <p:ph idx="1"/>
          </p:nvPr>
        </p:nvSpPr>
        <p:spPr/>
        <p:txBody>
          <a:bodyPr/>
          <a:lstStyle/>
          <a:p>
            <a:r>
              <a:rPr lang="en-GB" dirty="0"/>
              <a:t>To find the Mode (Modal) we look for the value that occurs most often</a:t>
            </a:r>
          </a:p>
          <a:p>
            <a:pPr lvl="1"/>
            <a:r>
              <a:rPr lang="en-GB" dirty="0"/>
              <a:t>In small data sets the mode might not exist (but we can create groups)</a:t>
            </a:r>
          </a:p>
          <a:p>
            <a:r>
              <a:rPr lang="en-GB" dirty="0"/>
              <a:t>The job is much easier if we put the values in order</a:t>
            </a:r>
          </a:p>
          <a:p>
            <a:pPr marL="0" indent="0">
              <a:buNone/>
            </a:pPr>
            <a:endParaRPr lang="en-GB" dirty="0"/>
          </a:p>
          <a:p>
            <a:pPr marL="0" indent="0" algn="ctr">
              <a:buNone/>
            </a:pPr>
            <a:r>
              <a:rPr lang="en-GB" dirty="0"/>
              <a:t>3, 5, 7, 12, 13, 14, 20, </a:t>
            </a:r>
            <a:r>
              <a:rPr lang="en-GB" b="1" dirty="0"/>
              <a:t>23, 23, 23, 23</a:t>
            </a:r>
            <a:r>
              <a:rPr lang="en-GB" dirty="0"/>
              <a:t>, 29, 39, 40, 56</a:t>
            </a:r>
          </a:p>
        </p:txBody>
      </p:sp>
      <p:sp>
        <p:nvSpPr>
          <p:cNvPr id="4" name="Date Placeholder 3">
            <a:extLst>
              <a:ext uri="{FF2B5EF4-FFF2-40B4-BE49-F238E27FC236}">
                <a16:creationId xmlns:a16="http://schemas.microsoft.com/office/drawing/2014/main" id="{B0234592-08B3-40EA-B52D-B26D015CC829}"/>
              </a:ext>
            </a:extLst>
          </p:cNvPr>
          <p:cNvSpPr>
            <a:spLocks noGrp="1"/>
          </p:cNvSpPr>
          <p:nvPr>
            <p:ph type="dt" sz="half" idx="10"/>
          </p:nvPr>
        </p:nvSpPr>
        <p:spPr/>
        <p:txBody>
          <a:bodyPr/>
          <a:lstStyle/>
          <a:p>
            <a:r>
              <a:rPr lang="en-GB"/>
              <a:t>04/03/2019</a:t>
            </a:r>
          </a:p>
        </p:txBody>
      </p:sp>
      <p:sp>
        <p:nvSpPr>
          <p:cNvPr id="5" name="Footer Placeholder 4">
            <a:extLst>
              <a:ext uri="{FF2B5EF4-FFF2-40B4-BE49-F238E27FC236}">
                <a16:creationId xmlns:a16="http://schemas.microsoft.com/office/drawing/2014/main" id="{697D390F-431C-433B-964B-2BEDE1387306}"/>
              </a:ext>
            </a:extLst>
          </p:cNvPr>
          <p:cNvSpPr>
            <a:spLocks noGrp="1"/>
          </p:cNvSpPr>
          <p:nvPr>
            <p:ph type="ftr" sz="quarter" idx="11"/>
          </p:nvPr>
        </p:nvSpPr>
        <p:spPr/>
        <p:txBody>
          <a:bodyPr/>
          <a:lstStyle/>
          <a:p>
            <a:r>
              <a:rPr lang="en-GB"/>
              <a:t>COMP13212 – Data Science</a:t>
            </a:r>
            <a:endParaRPr lang="en-GB" dirty="0"/>
          </a:p>
        </p:txBody>
      </p:sp>
      <p:sp>
        <p:nvSpPr>
          <p:cNvPr id="6" name="Slide Number Placeholder 5">
            <a:extLst>
              <a:ext uri="{FF2B5EF4-FFF2-40B4-BE49-F238E27FC236}">
                <a16:creationId xmlns:a16="http://schemas.microsoft.com/office/drawing/2014/main" id="{394F0524-7541-438A-81EA-5F81CE2F9B7F}"/>
              </a:ext>
            </a:extLst>
          </p:cNvPr>
          <p:cNvSpPr>
            <a:spLocks noGrp="1"/>
          </p:cNvSpPr>
          <p:nvPr>
            <p:ph type="sldNum" sz="quarter" idx="12"/>
          </p:nvPr>
        </p:nvSpPr>
        <p:spPr/>
        <p:txBody>
          <a:bodyPr/>
          <a:lstStyle/>
          <a:p>
            <a:fld id="{92ECAB66-D260-E648-9A87-3BCDF075D08B}" type="slidenum">
              <a:rPr lang="en-GB" smtClean="0"/>
              <a:t>9</a:t>
            </a:fld>
            <a:endParaRPr lang="en-GB"/>
          </a:p>
        </p:txBody>
      </p:sp>
    </p:spTree>
    <p:extLst>
      <p:ext uri="{BB962C8B-B14F-4D97-AF65-F5344CB8AC3E}">
        <p14:creationId xmlns:p14="http://schemas.microsoft.com/office/powerpoint/2010/main" val="595766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6927</TotalTime>
  <Words>3611</Words>
  <Application>Microsoft Office PowerPoint</Application>
  <PresentationFormat>Widescreen</PresentationFormat>
  <Paragraphs>650</Paragraphs>
  <Slides>55</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55</vt:i4>
      </vt:variant>
    </vt:vector>
  </HeadingPairs>
  <TitlesOfParts>
    <vt:vector size="64" baseType="lpstr">
      <vt:lpstr>Arial</vt:lpstr>
      <vt:lpstr>Calibri</vt:lpstr>
      <vt:lpstr>Cambria Math</vt:lpstr>
      <vt:lpstr>Open Sans</vt:lpstr>
      <vt:lpstr>Source Sans Pro</vt:lpstr>
      <vt:lpstr>System Font Regular</vt:lpstr>
      <vt:lpstr>Office Theme</vt:lpstr>
      <vt:lpstr>1_Custom Design</vt:lpstr>
      <vt:lpstr>Custom Design</vt:lpstr>
      <vt:lpstr>Lecture 5</vt:lpstr>
      <vt:lpstr>What we have Covered</vt:lpstr>
      <vt:lpstr>Aims of the Lecture</vt:lpstr>
      <vt:lpstr>The Centre of the Data</vt:lpstr>
      <vt:lpstr>Let’s take a look at some Data</vt:lpstr>
      <vt:lpstr>Before we begin…</vt:lpstr>
      <vt:lpstr>Let’s assume you got 91%</vt:lpstr>
      <vt:lpstr>The Mode</vt:lpstr>
      <vt:lpstr>The Mode</vt:lpstr>
      <vt:lpstr>The Mode</vt:lpstr>
      <vt:lpstr>The Mode (grouping)</vt:lpstr>
      <vt:lpstr>Mode with our Data</vt:lpstr>
      <vt:lpstr>The Median </vt:lpstr>
      <vt:lpstr>The Median </vt:lpstr>
      <vt:lpstr>Median with our Data</vt:lpstr>
      <vt:lpstr>The Mean </vt:lpstr>
      <vt:lpstr>The Mean </vt:lpstr>
      <vt:lpstr>Mean with our Data</vt:lpstr>
      <vt:lpstr>Standard Notation</vt:lpstr>
      <vt:lpstr>Central Tendency </vt:lpstr>
      <vt:lpstr>Measure of Variability </vt:lpstr>
      <vt:lpstr>The Range </vt:lpstr>
      <vt:lpstr>The Range</vt:lpstr>
      <vt:lpstr>The Range</vt:lpstr>
      <vt:lpstr>Range Summary</vt:lpstr>
      <vt:lpstr>The Interquartile Range</vt:lpstr>
      <vt:lpstr>The Interquartile Range</vt:lpstr>
      <vt:lpstr>The Interquartile Range</vt:lpstr>
      <vt:lpstr>IQR with our Data</vt:lpstr>
      <vt:lpstr>IQR with our Data</vt:lpstr>
      <vt:lpstr>IQR Summary</vt:lpstr>
      <vt:lpstr>Frequency Distribution and Probability </vt:lpstr>
      <vt:lpstr>Frequency Distribution and Probability </vt:lpstr>
      <vt:lpstr>Statistics and Context</vt:lpstr>
      <vt:lpstr>Frequency Distribution</vt:lpstr>
      <vt:lpstr>Python CW 1</vt:lpstr>
      <vt:lpstr>Other Measures of Spread</vt:lpstr>
      <vt:lpstr>Sum of Deviances</vt:lpstr>
      <vt:lpstr>Sum of Deviances</vt:lpstr>
      <vt:lpstr>Sum of Squares</vt:lpstr>
      <vt:lpstr>Sum of Squares</vt:lpstr>
      <vt:lpstr>The Variance </vt:lpstr>
      <vt:lpstr>Summary the Variance</vt:lpstr>
      <vt:lpstr>The Standard Deviation</vt:lpstr>
      <vt:lpstr>The Standard Deviation </vt:lpstr>
      <vt:lpstr>Summary the Standard Deviation</vt:lpstr>
      <vt:lpstr>Population and Samples</vt:lpstr>
      <vt:lpstr>Standard Deviation of a Sample</vt:lpstr>
      <vt:lpstr>Empirical Rule</vt:lpstr>
      <vt:lpstr>Assessing the fit of the Mean (or other statistic) </vt:lpstr>
      <vt:lpstr>The Standard Error</vt:lpstr>
      <vt:lpstr>Calculating the Standard Error</vt:lpstr>
      <vt:lpstr>Learning Outcomes</vt:lpstr>
      <vt:lpstr>Take Away</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Descriptive Statistics</dc:title>
  <dc:subject>Secure Coding</dc:subject>
  <dc:creator>Dr. Stewart Blakeway</dc:creator>
  <cp:keywords>COMP13212 – Data Science</cp:keywords>
  <cp:lastModifiedBy>Stewart Blakeway</cp:lastModifiedBy>
  <cp:revision>274</cp:revision>
  <dcterms:created xsi:type="dcterms:W3CDTF">2019-02-28T10:05:24Z</dcterms:created>
  <dcterms:modified xsi:type="dcterms:W3CDTF">2020-02-11T01:57:54Z</dcterms:modified>
  <cp:category>Data Science, Statistics</cp:category>
</cp:coreProperties>
</file>